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
  </p:notesMasterIdLst>
  <p:sldIdLst>
    <p:sldId id="320" r:id="rId2"/>
    <p:sldId id="351" r:id="rId3"/>
    <p:sldId id="356" r:id="rId4"/>
    <p:sldId id="352" r:id="rId5"/>
    <p:sldId id="355" r:id="rId6"/>
    <p:sldId id="32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89D28A-5E96-4253-ADA4-0CEB8CBF1B67}" v="1" dt="2021-03-26T10:31:47.2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media/image3.png>
</file>

<file path=ppt/media/image4.JPG>
</file>

<file path=ppt/media/image5.jpe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3F228A-50AD-4724-B48A-0D6C84FDAE5D}" type="datetimeFigureOut">
              <a:rPr lang="en-US" smtClean="0"/>
              <a:t>3/3/2024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8ADC64-ABAC-4844-B5A8-63716AE24EAE}" type="slidenum">
              <a:rPr lang="en-US" smtClean="0"/>
              <a:t>‹#›</a:t>
            </a:fld>
            <a:endParaRPr lang="en-US"/>
          </a:p>
        </p:txBody>
      </p:sp>
    </p:spTree>
    <p:extLst>
      <p:ext uri="{BB962C8B-B14F-4D97-AF65-F5344CB8AC3E}">
        <p14:creationId xmlns:p14="http://schemas.microsoft.com/office/powerpoint/2010/main" val="9731982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06AABA92-36C9-45E7-B6BA-3446A799A6DA}" type="slidenum">
              <a:rPr kumimoji="0" lang="en-US" altLang="en-US" sz="1300" b="0" i="0" u="none" strike="noStrike" kern="1200" cap="none" spc="0" normalizeH="0" baseline="0" noProof="0">
                <a:ln>
                  <a:noFill/>
                </a:ln>
                <a:solidFill>
                  <a:srgbClr val="000000"/>
                </a:solidFill>
                <a:effectLst/>
                <a:uLnTx/>
                <a:uFillTx/>
                <a:latin typeface="Times New Roman"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US" altLang="en-US" sz="13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17411" name="Rectangle 2"/>
          <p:cNvSpPr>
            <a:spLocks noGrp="1" noRot="1" noChangeAspect="1" noChangeArrowheads="1" noTextEdit="1"/>
          </p:cNvSpPr>
          <p:nvPr>
            <p:ph type="sldImg"/>
          </p:nvPr>
        </p:nvSpPr>
        <p:spPr>
          <a:xfrm>
            <a:off x="457200" y="720725"/>
            <a:ext cx="6400800" cy="3600450"/>
          </a:xfrm>
          <a:ln/>
        </p:spPr>
      </p:sp>
      <p:sp>
        <p:nvSpPr>
          <p:cNvPr id="17412" name="Rectangle 3"/>
          <p:cNvSpPr>
            <a:spLocks noGrp="1" noChangeArrowheads="1"/>
          </p:cNvSpPr>
          <p:nvPr>
            <p:ph type="body" idx="1"/>
          </p:nvPr>
        </p:nvSpPr>
        <p:spPr>
          <a:noFill/>
          <a:ln/>
        </p:spPr>
        <p:txBody>
          <a:bodyPr/>
          <a:lstStyle/>
          <a:p>
            <a:pPr eaLnBrk="1" hangingPunct="1"/>
            <a:endParaRPr lang="en-US" altLang="en-US" dirty="0">
              <a:latin typeface="Times New Roman"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4" name="Picture 3" descr="A clock on a wall&#10;&#10;Description automatically generated with low confidence">
            <a:extLst>
              <a:ext uri="{FF2B5EF4-FFF2-40B4-BE49-F238E27FC236}">
                <a16:creationId xmlns:a16="http://schemas.microsoft.com/office/drawing/2014/main" id="{0D0A31D0-EC2A-4248-B224-A6192DFA035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71213"/>
          </a:xfrm>
          <a:prstGeom prst="rect">
            <a:avLst/>
          </a:prstGeom>
        </p:spPr>
      </p:pic>
      <p:sp>
        <p:nvSpPr>
          <p:cNvPr id="11" name="Rectangle 10">
            <a:extLst>
              <a:ext uri="{FF2B5EF4-FFF2-40B4-BE49-F238E27FC236}">
                <a16:creationId xmlns:a16="http://schemas.microsoft.com/office/drawing/2014/main" id="{ED06DB00-F7AA-4EAD-9C9A-73E8D91030C0}"/>
              </a:ext>
            </a:extLst>
          </p:cNvPr>
          <p:cNvSpPr/>
          <p:nvPr userDrawn="1"/>
        </p:nvSpPr>
        <p:spPr>
          <a:xfrm>
            <a:off x="0" y="4715691"/>
            <a:ext cx="12192000" cy="2142309"/>
          </a:xfrm>
          <a:prstGeom prst="rect">
            <a:avLst/>
          </a:prstGeom>
          <a:solidFill>
            <a:srgbClr val="005495"/>
          </a:solidFill>
          <a:ln>
            <a:solidFill>
              <a:srgbClr val="0054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12" name="Subtitle 2">
            <a:extLst>
              <a:ext uri="{FF2B5EF4-FFF2-40B4-BE49-F238E27FC236}">
                <a16:creationId xmlns:a16="http://schemas.microsoft.com/office/drawing/2014/main" id="{C9C43B7A-769D-44B4-BBAC-8C566EAA320E}"/>
              </a:ext>
            </a:extLst>
          </p:cNvPr>
          <p:cNvSpPr>
            <a:spLocks noGrp="1"/>
          </p:cNvSpPr>
          <p:nvPr>
            <p:ph type="subTitle" idx="1" hasCustomPrompt="1"/>
          </p:nvPr>
        </p:nvSpPr>
        <p:spPr>
          <a:xfrm>
            <a:off x="459377" y="4848352"/>
            <a:ext cx="11273246" cy="1118182"/>
          </a:xfrm>
        </p:spPr>
        <p:txBody>
          <a:bodyPr/>
          <a:lstStyle>
            <a:lvl1pPr marL="0" indent="0" algn="ctr">
              <a:buNone/>
              <a:defRPr sz="3200" b="1">
                <a:solidFill>
                  <a:schemeClr val="accent6"/>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Programme Name</a:t>
            </a:r>
          </a:p>
          <a:p>
            <a:r>
              <a:rPr lang="en-US" dirty="0"/>
              <a:t>Week #</a:t>
            </a:r>
          </a:p>
        </p:txBody>
      </p:sp>
      <p:sp>
        <p:nvSpPr>
          <p:cNvPr id="13" name="Text Placeholder 11">
            <a:extLst>
              <a:ext uri="{FF2B5EF4-FFF2-40B4-BE49-F238E27FC236}">
                <a16:creationId xmlns:a16="http://schemas.microsoft.com/office/drawing/2014/main" id="{F8542D13-563C-47DB-A144-ECC3F890E835}"/>
              </a:ext>
            </a:extLst>
          </p:cNvPr>
          <p:cNvSpPr>
            <a:spLocks noGrp="1"/>
          </p:cNvSpPr>
          <p:nvPr>
            <p:ph type="body" sz="quarter" idx="10" hasCustomPrompt="1"/>
          </p:nvPr>
        </p:nvSpPr>
        <p:spPr>
          <a:xfrm>
            <a:off x="458964" y="6034667"/>
            <a:ext cx="11273245" cy="595312"/>
          </a:xfrm>
        </p:spPr>
        <p:txBody>
          <a:bodyPr/>
          <a:lstStyle>
            <a:lvl1pPr marL="0" indent="0" algn="ctr" rtl="0" eaLnBrk="0" fontAlgn="base" hangingPunct="0">
              <a:spcBef>
                <a:spcPct val="20000"/>
              </a:spcBef>
              <a:spcAft>
                <a:spcPct val="0"/>
              </a:spcAft>
              <a:buNone/>
              <a:defRPr lang="en-GB" sz="3200" b="0" kern="0" dirty="0">
                <a:solidFill>
                  <a:schemeClr val="accent6"/>
                </a:solidFill>
                <a:latin typeface="+mn-lt"/>
                <a:ea typeface="+mn-ea"/>
                <a:cs typeface="+mn-cs"/>
              </a:defRPr>
            </a:lvl1pPr>
          </a:lstStyle>
          <a:p>
            <a:pPr lvl="0"/>
            <a:r>
              <a:rPr lang="en-IN" dirty="0"/>
              <a:t>Module Name</a:t>
            </a:r>
            <a:endParaRPr lang="en-GB" dirty="0"/>
          </a:p>
        </p:txBody>
      </p:sp>
    </p:spTree>
    <p:extLst>
      <p:ext uri="{BB962C8B-B14F-4D97-AF65-F5344CB8AC3E}">
        <p14:creationId xmlns:p14="http://schemas.microsoft.com/office/powerpoint/2010/main" val="4481594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Graphical user interface, application&#10;&#10;Description automatically generated">
            <a:extLst>
              <a:ext uri="{FF2B5EF4-FFF2-40B4-BE49-F238E27FC236}">
                <a16:creationId xmlns:a16="http://schemas.microsoft.com/office/drawing/2014/main" id="{A8A51A02-80FA-4713-88CF-6C125A500FB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889" y="563267"/>
            <a:ext cx="10180222" cy="5731465"/>
          </a:xfrm>
          <a:prstGeom prst="rect">
            <a:avLst/>
          </a:prstGeom>
        </p:spPr>
      </p:pic>
    </p:spTree>
    <p:extLst>
      <p:ext uri="{BB962C8B-B14F-4D97-AF65-F5344CB8AC3E}">
        <p14:creationId xmlns:p14="http://schemas.microsoft.com/office/powerpoint/2010/main" val="26642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pic>
        <p:nvPicPr>
          <p:cNvPr id="3" name="Picture 2" descr="A picture containing outdoor, porch&#10;&#10;Description automatically generated">
            <a:extLst>
              <a:ext uri="{FF2B5EF4-FFF2-40B4-BE49-F238E27FC236}">
                <a16:creationId xmlns:a16="http://schemas.microsoft.com/office/drawing/2014/main" id="{4FB17905-7476-49D3-B1BD-E259D35B41C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060"/>
            <a:ext cx="12196352" cy="6867060"/>
          </a:xfrm>
          <a:prstGeom prst="rect">
            <a:avLst/>
          </a:prstGeom>
        </p:spPr>
      </p:pic>
      <p:sp>
        <p:nvSpPr>
          <p:cNvPr id="9" name="Rectangle 8">
            <a:extLst>
              <a:ext uri="{FF2B5EF4-FFF2-40B4-BE49-F238E27FC236}">
                <a16:creationId xmlns:a16="http://schemas.microsoft.com/office/drawing/2014/main" id="{43DD32D7-041F-46BA-82C6-FCD9940A542C}"/>
              </a:ext>
            </a:extLst>
          </p:cNvPr>
          <p:cNvSpPr/>
          <p:nvPr userDrawn="1"/>
        </p:nvSpPr>
        <p:spPr>
          <a:xfrm>
            <a:off x="0" y="4715691"/>
            <a:ext cx="12192000" cy="2142309"/>
          </a:xfrm>
          <a:prstGeom prst="rect">
            <a:avLst/>
          </a:prstGeom>
          <a:solidFill>
            <a:srgbClr val="005495"/>
          </a:solidFill>
          <a:ln>
            <a:solidFill>
              <a:srgbClr val="0054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11" name="Subtitle 2">
            <a:extLst>
              <a:ext uri="{FF2B5EF4-FFF2-40B4-BE49-F238E27FC236}">
                <a16:creationId xmlns:a16="http://schemas.microsoft.com/office/drawing/2014/main" id="{A43C7A34-7D09-415A-B847-B0DD813FCBEF}"/>
              </a:ext>
            </a:extLst>
          </p:cNvPr>
          <p:cNvSpPr>
            <a:spLocks noGrp="1"/>
          </p:cNvSpPr>
          <p:nvPr>
            <p:ph type="subTitle" idx="1" hasCustomPrompt="1"/>
          </p:nvPr>
        </p:nvSpPr>
        <p:spPr>
          <a:xfrm>
            <a:off x="2037805" y="4848352"/>
            <a:ext cx="9694817" cy="1118182"/>
          </a:xfrm>
        </p:spPr>
        <p:txBody>
          <a:bodyPr/>
          <a:lstStyle>
            <a:lvl1pPr marL="0" indent="0" algn="ctr">
              <a:buNone/>
              <a:defRPr sz="3200" b="1">
                <a:solidFill>
                  <a:schemeClr val="accent6"/>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Programme Name</a:t>
            </a:r>
          </a:p>
          <a:p>
            <a:r>
              <a:rPr lang="en-US" dirty="0"/>
              <a:t>Week #</a:t>
            </a:r>
          </a:p>
        </p:txBody>
      </p:sp>
      <p:sp>
        <p:nvSpPr>
          <p:cNvPr id="12" name="Text Placeholder 11">
            <a:extLst>
              <a:ext uri="{FF2B5EF4-FFF2-40B4-BE49-F238E27FC236}">
                <a16:creationId xmlns:a16="http://schemas.microsoft.com/office/drawing/2014/main" id="{6DF01E55-BE30-4562-9685-242343499BA7}"/>
              </a:ext>
            </a:extLst>
          </p:cNvPr>
          <p:cNvSpPr>
            <a:spLocks noGrp="1"/>
          </p:cNvSpPr>
          <p:nvPr>
            <p:ph type="body" sz="quarter" idx="10" hasCustomPrompt="1"/>
          </p:nvPr>
        </p:nvSpPr>
        <p:spPr>
          <a:xfrm>
            <a:off x="2037393" y="6034667"/>
            <a:ext cx="9694816" cy="595312"/>
          </a:xfrm>
        </p:spPr>
        <p:txBody>
          <a:bodyPr/>
          <a:lstStyle>
            <a:lvl1pPr marL="0" indent="0" algn="ctr" rtl="0" eaLnBrk="0" fontAlgn="base" hangingPunct="0">
              <a:spcBef>
                <a:spcPct val="20000"/>
              </a:spcBef>
              <a:spcAft>
                <a:spcPct val="0"/>
              </a:spcAft>
              <a:buNone/>
              <a:defRPr lang="en-GB" sz="3200" b="0" kern="0" dirty="0">
                <a:solidFill>
                  <a:schemeClr val="accent6"/>
                </a:solidFill>
                <a:latin typeface="+mn-lt"/>
                <a:ea typeface="+mn-ea"/>
                <a:cs typeface="+mn-cs"/>
              </a:defRPr>
            </a:lvl1pPr>
          </a:lstStyle>
          <a:p>
            <a:pPr lvl="0"/>
            <a:r>
              <a:rPr lang="en-IN" dirty="0"/>
              <a:t>Module Name</a:t>
            </a:r>
            <a:endParaRPr lang="en-GB" dirty="0"/>
          </a:p>
        </p:txBody>
      </p:sp>
      <p:pic>
        <p:nvPicPr>
          <p:cNvPr id="7" name="Picture 6" descr="LOGO">
            <a:extLst>
              <a:ext uri="{FF2B5EF4-FFF2-40B4-BE49-F238E27FC236}">
                <a16:creationId xmlns:a16="http://schemas.microsoft.com/office/drawing/2014/main" id="{F50BAF7B-1C8F-4AD1-9D5F-8A48437EA2C0}"/>
              </a:ext>
            </a:extLst>
          </p:cNvPr>
          <p:cNvPicPr>
            <a:picLocks noChangeAspect="1" noChangeArrowheads="1"/>
          </p:cNvPicPr>
          <p:nvPr userDrawn="1"/>
        </p:nvPicPr>
        <p:blipFill>
          <a:blip r:embed="rId3" cstate="print">
            <a:duotone>
              <a:schemeClr val="accent2">
                <a:shade val="45000"/>
                <a:satMod val="135000"/>
              </a:schemeClr>
              <a:prstClr val="white"/>
            </a:duotone>
          </a:blip>
          <a:srcRect/>
          <a:stretch>
            <a:fillRect/>
          </a:stretch>
        </p:blipFill>
        <p:spPr bwMode="auto">
          <a:xfrm>
            <a:off x="241990" y="4995126"/>
            <a:ext cx="1553002" cy="1583438"/>
          </a:xfrm>
          <a:prstGeom prst="rect">
            <a:avLst/>
          </a:prstGeom>
          <a:noFill/>
          <a:ln w="9525">
            <a:noFill/>
            <a:miter lim="800000"/>
            <a:headEnd/>
            <a:tailEnd/>
          </a:ln>
        </p:spPr>
      </p:pic>
    </p:spTree>
    <p:extLst>
      <p:ext uri="{BB962C8B-B14F-4D97-AF65-F5344CB8AC3E}">
        <p14:creationId xmlns:p14="http://schemas.microsoft.com/office/powerpoint/2010/main" val="3456747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7" name="Picture 6" descr="A picture containing grass, outdoor&#10;&#10;Description automatically generated">
            <a:extLst>
              <a:ext uri="{FF2B5EF4-FFF2-40B4-BE49-F238E27FC236}">
                <a16:creationId xmlns:a16="http://schemas.microsoft.com/office/drawing/2014/main" id="{18117725-D4E5-4250-9E57-BD280590069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4" y="0"/>
            <a:ext cx="12197584" cy="6858000"/>
          </a:xfrm>
          <a:prstGeom prst="rect">
            <a:avLst/>
          </a:prstGeom>
        </p:spPr>
      </p:pic>
      <p:sp>
        <p:nvSpPr>
          <p:cNvPr id="9" name="Rectangle 8">
            <a:extLst>
              <a:ext uri="{FF2B5EF4-FFF2-40B4-BE49-F238E27FC236}">
                <a16:creationId xmlns:a16="http://schemas.microsoft.com/office/drawing/2014/main" id="{43DD32D7-041F-46BA-82C6-FCD9940A542C}"/>
              </a:ext>
            </a:extLst>
          </p:cNvPr>
          <p:cNvSpPr/>
          <p:nvPr userDrawn="1"/>
        </p:nvSpPr>
        <p:spPr>
          <a:xfrm>
            <a:off x="0" y="4715691"/>
            <a:ext cx="12192000" cy="2142309"/>
          </a:xfrm>
          <a:prstGeom prst="rect">
            <a:avLst/>
          </a:prstGeom>
          <a:solidFill>
            <a:srgbClr val="005495"/>
          </a:solidFill>
          <a:ln>
            <a:solidFill>
              <a:srgbClr val="0054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11" name="Subtitle 2">
            <a:extLst>
              <a:ext uri="{FF2B5EF4-FFF2-40B4-BE49-F238E27FC236}">
                <a16:creationId xmlns:a16="http://schemas.microsoft.com/office/drawing/2014/main" id="{A43C7A34-7D09-415A-B847-B0DD813FCBEF}"/>
              </a:ext>
            </a:extLst>
          </p:cNvPr>
          <p:cNvSpPr>
            <a:spLocks noGrp="1"/>
          </p:cNvSpPr>
          <p:nvPr>
            <p:ph type="subTitle" idx="1" hasCustomPrompt="1"/>
          </p:nvPr>
        </p:nvSpPr>
        <p:spPr>
          <a:xfrm>
            <a:off x="2037805" y="4848352"/>
            <a:ext cx="9694817" cy="1118182"/>
          </a:xfrm>
        </p:spPr>
        <p:txBody>
          <a:bodyPr/>
          <a:lstStyle>
            <a:lvl1pPr marL="0" indent="0" algn="ctr">
              <a:buNone/>
              <a:defRPr sz="3200" b="1">
                <a:solidFill>
                  <a:schemeClr val="accent6"/>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Programme Name</a:t>
            </a:r>
          </a:p>
          <a:p>
            <a:r>
              <a:rPr lang="en-US" dirty="0"/>
              <a:t>Week #</a:t>
            </a:r>
          </a:p>
        </p:txBody>
      </p:sp>
      <p:sp>
        <p:nvSpPr>
          <p:cNvPr id="12" name="Text Placeholder 11">
            <a:extLst>
              <a:ext uri="{FF2B5EF4-FFF2-40B4-BE49-F238E27FC236}">
                <a16:creationId xmlns:a16="http://schemas.microsoft.com/office/drawing/2014/main" id="{6DF01E55-BE30-4562-9685-242343499BA7}"/>
              </a:ext>
            </a:extLst>
          </p:cNvPr>
          <p:cNvSpPr>
            <a:spLocks noGrp="1"/>
          </p:cNvSpPr>
          <p:nvPr>
            <p:ph type="body" sz="quarter" idx="10" hasCustomPrompt="1"/>
          </p:nvPr>
        </p:nvSpPr>
        <p:spPr>
          <a:xfrm>
            <a:off x="2037393" y="6034667"/>
            <a:ext cx="9694816" cy="595312"/>
          </a:xfrm>
        </p:spPr>
        <p:txBody>
          <a:bodyPr/>
          <a:lstStyle>
            <a:lvl1pPr marL="0" indent="0" algn="ctr" rtl="0" eaLnBrk="0" fontAlgn="base" hangingPunct="0">
              <a:spcBef>
                <a:spcPct val="20000"/>
              </a:spcBef>
              <a:spcAft>
                <a:spcPct val="0"/>
              </a:spcAft>
              <a:buNone/>
              <a:defRPr lang="en-GB" sz="3200" b="0" kern="0" dirty="0">
                <a:solidFill>
                  <a:schemeClr val="accent6"/>
                </a:solidFill>
                <a:latin typeface="+mn-lt"/>
                <a:ea typeface="+mn-ea"/>
                <a:cs typeface="+mn-cs"/>
              </a:defRPr>
            </a:lvl1pPr>
          </a:lstStyle>
          <a:p>
            <a:pPr lvl="0"/>
            <a:r>
              <a:rPr lang="en-IN" dirty="0"/>
              <a:t>Module Name</a:t>
            </a:r>
            <a:endParaRPr lang="en-GB" dirty="0"/>
          </a:p>
        </p:txBody>
      </p:sp>
      <p:pic>
        <p:nvPicPr>
          <p:cNvPr id="13" name="Picture 12" descr="LOGO">
            <a:extLst>
              <a:ext uri="{FF2B5EF4-FFF2-40B4-BE49-F238E27FC236}">
                <a16:creationId xmlns:a16="http://schemas.microsoft.com/office/drawing/2014/main" id="{3CB0FC11-D456-46B5-9867-54511ABF755D}"/>
              </a:ext>
            </a:extLst>
          </p:cNvPr>
          <p:cNvPicPr>
            <a:picLocks noChangeAspect="1" noChangeArrowheads="1"/>
          </p:cNvPicPr>
          <p:nvPr userDrawn="1"/>
        </p:nvPicPr>
        <p:blipFill>
          <a:blip r:embed="rId3" cstate="print">
            <a:duotone>
              <a:schemeClr val="accent2">
                <a:shade val="45000"/>
                <a:satMod val="135000"/>
              </a:schemeClr>
              <a:prstClr val="white"/>
            </a:duotone>
          </a:blip>
          <a:srcRect/>
          <a:stretch>
            <a:fillRect/>
          </a:stretch>
        </p:blipFill>
        <p:spPr bwMode="auto">
          <a:xfrm>
            <a:off x="241990" y="4995126"/>
            <a:ext cx="1553002" cy="1583438"/>
          </a:xfrm>
          <a:prstGeom prst="rect">
            <a:avLst/>
          </a:prstGeom>
          <a:noFill/>
          <a:ln w="9525">
            <a:noFill/>
            <a:miter lim="800000"/>
            <a:headEnd/>
            <a:tailEnd/>
          </a:ln>
        </p:spPr>
      </p:pic>
    </p:spTree>
    <p:extLst>
      <p:ext uri="{BB962C8B-B14F-4D97-AF65-F5344CB8AC3E}">
        <p14:creationId xmlns:p14="http://schemas.microsoft.com/office/powerpoint/2010/main" val="782689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pic>
        <p:nvPicPr>
          <p:cNvPr id="5" name="Picture 4" descr="A picture containing grass, outdoor, sky, house&#10;&#10;Description automatically generated">
            <a:extLst>
              <a:ext uri="{FF2B5EF4-FFF2-40B4-BE49-F238E27FC236}">
                <a16:creationId xmlns:a16="http://schemas.microsoft.com/office/drawing/2014/main" id="{995CCF01-7DBF-498D-8383-B02D46246D0E}"/>
              </a:ext>
            </a:extLst>
          </p:cNvPr>
          <p:cNvPicPr>
            <a:picLocks noChangeAspect="1"/>
          </p:cNvPicPr>
          <p:nvPr userDrawn="1"/>
        </p:nvPicPr>
        <p:blipFill>
          <a:blip r:embed="rId2" cstate="print">
            <a:alphaModFix amt="85000"/>
            <a:extLst>
              <a:ext uri="{28A0092B-C50C-407E-A947-70E740481C1C}">
                <a14:useLocalDpi xmlns:a14="http://schemas.microsoft.com/office/drawing/2010/main" val="0"/>
              </a:ext>
            </a:extLst>
          </a:blip>
          <a:stretch>
            <a:fillRect/>
          </a:stretch>
        </p:blipFill>
        <p:spPr>
          <a:xfrm>
            <a:off x="-2792" y="0"/>
            <a:ext cx="12194792" cy="6856694"/>
          </a:xfrm>
          <a:prstGeom prst="rect">
            <a:avLst/>
          </a:prstGeom>
        </p:spPr>
      </p:pic>
      <p:sp>
        <p:nvSpPr>
          <p:cNvPr id="2" name="Rectangle 1">
            <a:extLst>
              <a:ext uri="{FF2B5EF4-FFF2-40B4-BE49-F238E27FC236}">
                <a16:creationId xmlns:a16="http://schemas.microsoft.com/office/drawing/2014/main" id="{E8A2CAF4-0090-4231-B550-5C8793A4E5CB}"/>
              </a:ext>
            </a:extLst>
          </p:cNvPr>
          <p:cNvSpPr/>
          <p:nvPr userDrawn="1"/>
        </p:nvSpPr>
        <p:spPr>
          <a:xfrm>
            <a:off x="0" y="4715691"/>
            <a:ext cx="12192000" cy="2142309"/>
          </a:xfrm>
          <a:prstGeom prst="rect">
            <a:avLst/>
          </a:prstGeom>
          <a:solidFill>
            <a:srgbClr val="005495"/>
          </a:solidFill>
          <a:ln>
            <a:solidFill>
              <a:srgbClr val="0054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6" name="Rectangle 5">
            <a:extLst>
              <a:ext uri="{FF2B5EF4-FFF2-40B4-BE49-F238E27FC236}">
                <a16:creationId xmlns:a16="http://schemas.microsoft.com/office/drawing/2014/main" id="{397A9900-5102-4CEC-A024-AE0AC5B57DC4}"/>
              </a:ext>
            </a:extLst>
          </p:cNvPr>
          <p:cNvSpPr/>
          <p:nvPr userDrawn="1"/>
        </p:nvSpPr>
        <p:spPr>
          <a:xfrm flipV="1">
            <a:off x="-261258" y="3769942"/>
            <a:ext cx="12192000" cy="45719"/>
          </a:xfrm>
          <a:prstGeom prst="rect">
            <a:avLst/>
          </a:prstGeom>
          <a:solidFill>
            <a:schemeClr val="accent6"/>
          </a:solidFill>
          <a:ln>
            <a:solidFill>
              <a:schemeClr val="accent6">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pic>
        <p:nvPicPr>
          <p:cNvPr id="8" name="Picture 7" descr="LOGO">
            <a:extLst>
              <a:ext uri="{FF2B5EF4-FFF2-40B4-BE49-F238E27FC236}">
                <a16:creationId xmlns:a16="http://schemas.microsoft.com/office/drawing/2014/main" id="{D938C661-276E-4BC9-8060-34EC67F0AF46}"/>
              </a:ext>
            </a:extLst>
          </p:cNvPr>
          <p:cNvPicPr>
            <a:picLocks noChangeAspect="1" noChangeArrowheads="1"/>
          </p:cNvPicPr>
          <p:nvPr userDrawn="1"/>
        </p:nvPicPr>
        <p:blipFill>
          <a:blip r:embed="rId3" cstate="print">
            <a:duotone>
              <a:schemeClr val="accent2">
                <a:shade val="45000"/>
                <a:satMod val="135000"/>
              </a:schemeClr>
              <a:prstClr val="white"/>
            </a:duotone>
          </a:blip>
          <a:srcRect/>
          <a:stretch>
            <a:fillRect/>
          </a:stretch>
        </p:blipFill>
        <p:spPr bwMode="auto">
          <a:xfrm>
            <a:off x="197666" y="288690"/>
            <a:ext cx="1459260" cy="1487859"/>
          </a:xfrm>
          <a:prstGeom prst="rect">
            <a:avLst/>
          </a:prstGeom>
          <a:noFill/>
          <a:ln w="9525">
            <a:noFill/>
            <a:miter lim="800000"/>
            <a:headEnd/>
            <a:tailEnd/>
          </a:ln>
        </p:spPr>
      </p:pic>
      <p:sp>
        <p:nvSpPr>
          <p:cNvPr id="9" name="Subtitle 2">
            <a:extLst>
              <a:ext uri="{FF2B5EF4-FFF2-40B4-BE49-F238E27FC236}">
                <a16:creationId xmlns:a16="http://schemas.microsoft.com/office/drawing/2014/main" id="{6E39303D-C271-409A-B80F-3CDD1E5D15EB}"/>
              </a:ext>
            </a:extLst>
          </p:cNvPr>
          <p:cNvSpPr>
            <a:spLocks noGrp="1"/>
          </p:cNvSpPr>
          <p:nvPr>
            <p:ph type="subTitle" idx="1" hasCustomPrompt="1"/>
          </p:nvPr>
        </p:nvSpPr>
        <p:spPr>
          <a:xfrm>
            <a:off x="459377" y="4848352"/>
            <a:ext cx="11273246" cy="1118182"/>
          </a:xfrm>
        </p:spPr>
        <p:txBody>
          <a:bodyPr/>
          <a:lstStyle>
            <a:lvl1pPr marL="0" indent="0" algn="ctr">
              <a:buNone/>
              <a:defRPr sz="3200" b="1">
                <a:solidFill>
                  <a:schemeClr val="accent6"/>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Programme Name</a:t>
            </a:r>
          </a:p>
          <a:p>
            <a:r>
              <a:rPr lang="en-US" dirty="0"/>
              <a:t>Week #</a:t>
            </a:r>
          </a:p>
        </p:txBody>
      </p:sp>
      <p:sp>
        <p:nvSpPr>
          <p:cNvPr id="12" name="Text Placeholder 11">
            <a:extLst>
              <a:ext uri="{FF2B5EF4-FFF2-40B4-BE49-F238E27FC236}">
                <a16:creationId xmlns:a16="http://schemas.microsoft.com/office/drawing/2014/main" id="{57C39E4E-118E-41CE-8942-79C925714C9B}"/>
              </a:ext>
            </a:extLst>
          </p:cNvPr>
          <p:cNvSpPr>
            <a:spLocks noGrp="1"/>
          </p:cNvSpPr>
          <p:nvPr>
            <p:ph type="body" sz="quarter" idx="10" hasCustomPrompt="1"/>
          </p:nvPr>
        </p:nvSpPr>
        <p:spPr>
          <a:xfrm>
            <a:off x="458964" y="6034667"/>
            <a:ext cx="11273245" cy="595312"/>
          </a:xfrm>
        </p:spPr>
        <p:txBody>
          <a:bodyPr/>
          <a:lstStyle>
            <a:lvl1pPr marL="0" indent="0" algn="ctr" rtl="0" eaLnBrk="0" fontAlgn="base" hangingPunct="0">
              <a:spcBef>
                <a:spcPct val="20000"/>
              </a:spcBef>
              <a:spcAft>
                <a:spcPct val="0"/>
              </a:spcAft>
              <a:buNone/>
              <a:defRPr lang="en-GB" sz="3200" b="0" kern="0" dirty="0">
                <a:solidFill>
                  <a:schemeClr val="accent6"/>
                </a:solidFill>
                <a:latin typeface="+mn-lt"/>
                <a:ea typeface="+mn-ea"/>
                <a:cs typeface="+mn-cs"/>
              </a:defRPr>
            </a:lvl1pPr>
          </a:lstStyle>
          <a:p>
            <a:pPr lvl="0"/>
            <a:r>
              <a:rPr lang="en-IN" dirty="0"/>
              <a:t>Module Name</a:t>
            </a:r>
            <a:endParaRPr lang="en-GB" dirty="0"/>
          </a:p>
        </p:txBody>
      </p:sp>
    </p:spTree>
    <p:extLst>
      <p:ext uri="{BB962C8B-B14F-4D97-AF65-F5344CB8AC3E}">
        <p14:creationId xmlns:p14="http://schemas.microsoft.com/office/powerpoint/2010/main" val="3896821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pic>
        <p:nvPicPr>
          <p:cNvPr id="4" name="Picture 3" descr="A picture containing grass, outdoor&#10;&#10;Description automatically generated">
            <a:extLst>
              <a:ext uri="{FF2B5EF4-FFF2-40B4-BE49-F238E27FC236}">
                <a16:creationId xmlns:a16="http://schemas.microsoft.com/office/drawing/2014/main" id="{D58677F0-0965-453E-9EF6-D003C10B3F1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4" y="0"/>
            <a:ext cx="12197584" cy="6858000"/>
          </a:xfrm>
          <a:prstGeom prst="rect">
            <a:avLst/>
          </a:prstGeom>
        </p:spPr>
      </p:pic>
      <p:sp>
        <p:nvSpPr>
          <p:cNvPr id="2" name="Rectangle 1">
            <a:extLst>
              <a:ext uri="{FF2B5EF4-FFF2-40B4-BE49-F238E27FC236}">
                <a16:creationId xmlns:a16="http://schemas.microsoft.com/office/drawing/2014/main" id="{E8A2CAF4-0090-4231-B550-5C8793A4E5CB}"/>
              </a:ext>
            </a:extLst>
          </p:cNvPr>
          <p:cNvSpPr/>
          <p:nvPr userDrawn="1"/>
        </p:nvSpPr>
        <p:spPr>
          <a:xfrm>
            <a:off x="0" y="4715691"/>
            <a:ext cx="12192000" cy="2142309"/>
          </a:xfrm>
          <a:prstGeom prst="rect">
            <a:avLst/>
          </a:prstGeom>
          <a:solidFill>
            <a:srgbClr val="005495"/>
          </a:solidFill>
          <a:ln>
            <a:solidFill>
              <a:srgbClr val="0054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6" name="Rectangle 5">
            <a:extLst>
              <a:ext uri="{FF2B5EF4-FFF2-40B4-BE49-F238E27FC236}">
                <a16:creationId xmlns:a16="http://schemas.microsoft.com/office/drawing/2014/main" id="{397A9900-5102-4CEC-A024-AE0AC5B57DC4}"/>
              </a:ext>
            </a:extLst>
          </p:cNvPr>
          <p:cNvSpPr/>
          <p:nvPr userDrawn="1"/>
        </p:nvSpPr>
        <p:spPr>
          <a:xfrm flipV="1">
            <a:off x="-261258" y="3769942"/>
            <a:ext cx="12192000" cy="45719"/>
          </a:xfrm>
          <a:prstGeom prst="rect">
            <a:avLst/>
          </a:prstGeom>
          <a:solidFill>
            <a:schemeClr val="accent6"/>
          </a:solidFill>
          <a:ln>
            <a:solidFill>
              <a:schemeClr val="accent6">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pic>
        <p:nvPicPr>
          <p:cNvPr id="12" name="Picture 11" descr="LOGO">
            <a:extLst>
              <a:ext uri="{FF2B5EF4-FFF2-40B4-BE49-F238E27FC236}">
                <a16:creationId xmlns:a16="http://schemas.microsoft.com/office/drawing/2014/main" id="{059F1D5A-7355-4A24-A482-588E44CFBF1D}"/>
              </a:ext>
            </a:extLst>
          </p:cNvPr>
          <p:cNvPicPr>
            <a:picLocks noChangeAspect="1" noChangeArrowheads="1"/>
          </p:cNvPicPr>
          <p:nvPr userDrawn="1"/>
        </p:nvPicPr>
        <p:blipFill>
          <a:blip r:embed="rId3" cstate="print">
            <a:duotone>
              <a:schemeClr val="accent2">
                <a:shade val="45000"/>
                <a:satMod val="135000"/>
              </a:schemeClr>
              <a:prstClr val="white"/>
            </a:duotone>
          </a:blip>
          <a:srcRect/>
          <a:stretch>
            <a:fillRect/>
          </a:stretch>
        </p:blipFill>
        <p:spPr bwMode="auto">
          <a:xfrm>
            <a:off x="197666" y="288690"/>
            <a:ext cx="1459260" cy="1487859"/>
          </a:xfrm>
          <a:prstGeom prst="rect">
            <a:avLst/>
          </a:prstGeom>
          <a:noFill/>
          <a:ln w="9525">
            <a:noFill/>
            <a:miter lim="800000"/>
            <a:headEnd/>
            <a:tailEnd/>
          </a:ln>
        </p:spPr>
      </p:pic>
      <p:sp>
        <p:nvSpPr>
          <p:cNvPr id="10" name="Subtitle 2">
            <a:extLst>
              <a:ext uri="{FF2B5EF4-FFF2-40B4-BE49-F238E27FC236}">
                <a16:creationId xmlns:a16="http://schemas.microsoft.com/office/drawing/2014/main" id="{FE379096-8A4F-4050-87DA-F8EC13EE76FD}"/>
              </a:ext>
            </a:extLst>
          </p:cNvPr>
          <p:cNvSpPr>
            <a:spLocks noGrp="1"/>
          </p:cNvSpPr>
          <p:nvPr>
            <p:ph type="subTitle" idx="1" hasCustomPrompt="1"/>
          </p:nvPr>
        </p:nvSpPr>
        <p:spPr>
          <a:xfrm>
            <a:off x="459377" y="4848352"/>
            <a:ext cx="11273246" cy="1118182"/>
          </a:xfrm>
        </p:spPr>
        <p:txBody>
          <a:bodyPr/>
          <a:lstStyle>
            <a:lvl1pPr marL="0" indent="0" algn="ctr">
              <a:buNone/>
              <a:defRPr sz="3200" b="1">
                <a:solidFill>
                  <a:schemeClr val="accent6"/>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Programme Name</a:t>
            </a:r>
          </a:p>
          <a:p>
            <a:r>
              <a:rPr lang="en-US" dirty="0"/>
              <a:t>Week #</a:t>
            </a:r>
          </a:p>
        </p:txBody>
      </p:sp>
      <p:sp>
        <p:nvSpPr>
          <p:cNvPr id="13" name="Text Placeholder 11">
            <a:extLst>
              <a:ext uri="{FF2B5EF4-FFF2-40B4-BE49-F238E27FC236}">
                <a16:creationId xmlns:a16="http://schemas.microsoft.com/office/drawing/2014/main" id="{E9119EB5-E645-49CA-B375-C020D27FF657}"/>
              </a:ext>
            </a:extLst>
          </p:cNvPr>
          <p:cNvSpPr>
            <a:spLocks noGrp="1"/>
          </p:cNvSpPr>
          <p:nvPr>
            <p:ph type="body" sz="quarter" idx="10" hasCustomPrompt="1"/>
          </p:nvPr>
        </p:nvSpPr>
        <p:spPr>
          <a:xfrm>
            <a:off x="458964" y="6034667"/>
            <a:ext cx="11273245" cy="595312"/>
          </a:xfrm>
        </p:spPr>
        <p:txBody>
          <a:bodyPr/>
          <a:lstStyle>
            <a:lvl1pPr marL="0" indent="0" algn="ctr" rtl="0" eaLnBrk="0" fontAlgn="base" hangingPunct="0">
              <a:spcBef>
                <a:spcPct val="20000"/>
              </a:spcBef>
              <a:spcAft>
                <a:spcPct val="0"/>
              </a:spcAft>
              <a:buNone/>
              <a:defRPr lang="en-GB" sz="3200" b="0" kern="0" dirty="0">
                <a:solidFill>
                  <a:schemeClr val="accent6"/>
                </a:solidFill>
                <a:latin typeface="+mn-lt"/>
                <a:ea typeface="+mn-ea"/>
                <a:cs typeface="+mn-cs"/>
              </a:defRPr>
            </a:lvl1pPr>
          </a:lstStyle>
          <a:p>
            <a:pPr lvl="0"/>
            <a:r>
              <a:rPr lang="en-IN" dirty="0"/>
              <a:t>Module Name</a:t>
            </a:r>
            <a:endParaRPr lang="en-GB" dirty="0"/>
          </a:p>
        </p:txBody>
      </p:sp>
    </p:spTree>
    <p:extLst>
      <p:ext uri="{BB962C8B-B14F-4D97-AF65-F5344CB8AC3E}">
        <p14:creationId xmlns:p14="http://schemas.microsoft.com/office/powerpoint/2010/main" val="593411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CD400D6-F40E-4622-AEF9-87C3C8D9E691}"/>
              </a:ext>
            </a:extLst>
          </p:cNvPr>
          <p:cNvSpPr/>
          <p:nvPr userDrawn="1"/>
        </p:nvSpPr>
        <p:spPr>
          <a:xfrm>
            <a:off x="0" y="0"/>
            <a:ext cx="12192000" cy="918754"/>
          </a:xfrm>
          <a:prstGeom prst="rect">
            <a:avLst/>
          </a:prstGeom>
          <a:solidFill>
            <a:srgbClr val="005495"/>
          </a:solidFill>
          <a:ln>
            <a:solidFill>
              <a:srgbClr val="0054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3" name="Subtitle 2"/>
          <p:cNvSpPr>
            <a:spLocks noGrp="1"/>
          </p:cNvSpPr>
          <p:nvPr>
            <p:ph type="subTitle" idx="1" hasCustomPrompt="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text style</a:t>
            </a:r>
          </a:p>
        </p:txBody>
      </p:sp>
      <p:sp>
        <p:nvSpPr>
          <p:cNvPr id="6" name="Title 1">
            <a:extLst>
              <a:ext uri="{FF2B5EF4-FFF2-40B4-BE49-F238E27FC236}">
                <a16:creationId xmlns:a16="http://schemas.microsoft.com/office/drawing/2014/main" id="{0B42BFC3-F2A3-4DC6-9428-42623236E8D8}"/>
              </a:ext>
            </a:extLst>
          </p:cNvPr>
          <p:cNvSpPr txBox="1">
            <a:spLocks/>
          </p:cNvSpPr>
          <p:nvPr userDrawn="1"/>
        </p:nvSpPr>
        <p:spPr bwMode="auto">
          <a:xfrm>
            <a:off x="304799" y="76200"/>
            <a:ext cx="11630025" cy="74676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b="1">
                <a:solidFill>
                  <a:schemeClr val="bg1"/>
                </a:solidFill>
                <a:latin typeface="+mn-lt"/>
                <a:ea typeface="+mj-ea"/>
                <a:cs typeface="+mj-cs"/>
              </a:defRPr>
            </a:lvl1pPr>
            <a:lvl2pPr algn="l" rtl="0" eaLnBrk="0" fontAlgn="base" hangingPunct="0">
              <a:spcBef>
                <a:spcPct val="0"/>
              </a:spcBef>
              <a:spcAft>
                <a:spcPct val="0"/>
              </a:spcAft>
              <a:defRPr sz="4400">
                <a:solidFill>
                  <a:schemeClr val="bg1"/>
                </a:solidFill>
                <a:latin typeface="Arial" charset="0"/>
              </a:defRPr>
            </a:lvl2pPr>
            <a:lvl3pPr algn="l" rtl="0" eaLnBrk="0" fontAlgn="base" hangingPunct="0">
              <a:spcBef>
                <a:spcPct val="0"/>
              </a:spcBef>
              <a:spcAft>
                <a:spcPct val="0"/>
              </a:spcAft>
              <a:defRPr sz="4400">
                <a:solidFill>
                  <a:schemeClr val="bg1"/>
                </a:solidFill>
                <a:latin typeface="Arial" charset="0"/>
              </a:defRPr>
            </a:lvl3pPr>
            <a:lvl4pPr algn="l" rtl="0" eaLnBrk="0" fontAlgn="base" hangingPunct="0">
              <a:spcBef>
                <a:spcPct val="0"/>
              </a:spcBef>
              <a:spcAft>
                <a:spcPct val="0"/>
              </a:spcAft>
              <a:defRPr sz="4400">
                <a:solidFill>
                  <a:schemeClr val="bg1"/>
                </a:solidFill>
                <a:latin typeface="Arial" charset="0"/>
              </a:defRPr>
            </a:lvl4pPr>
            <a:lvl5pPr algn="l" rtl="0" eaLnBrk="0" fontAlgn="base" hangingPunct="0">
              <a:spcBef>
                <a:spcPct val="0"/>
              </a:spcBef>
              <a:spcAft>
                <a:spcPct val="0"/>
              </a:spcAft>
              <a:defRPr sz="4400">
                <a:solidFill>
                  <a:schemeClr val="bg1"/>
                </a:solidFill>
                <a:latin typeface="Arial" charset="0"/>
              </a:defRPr>
            </a:lvl5pPr>
            <a:lvl6pPr marL="457200" algn="l" rtl="0" fontAlgn="base">
              <a:spcBef>
                <a:spcPct val="0"/>
              </a:spcBef>
              <a:spcAft>
                <a:spcPct val="0"/>
              </a:spcAft>
              <a:defRPr sz="4400">
                <a:solidFill>
                  <a:schemeClr val="bg1"/>
                </a:solidFill>
                <a:latin typeface="Arial" charset="0"/>
              </a:defRPr>
            </a:lvl6pPr>
            <a:lvl7pPr marL="914400" algn="l" rtl="0" fontAlgn="base">
              <a:spcBef>
                <a:spcPct val="0"/>
              </a:spcBef>
              <a:spcAft>
                <a:spcPct val="0"/>
              </a:spcAft>
              <a:defRPr sz="4400">
                <a:solidFill>
                  <a:schemeClr val="bg1"/>
                </a:solidFill>
                <a:latin typeface="Arial" charset="0"/>
              </a:defRPr>
            </a:lvl7pPr>
            <a:lvl8pPr marL="1371600" algn="l" rtl="0" fontAlgn="base">
              <a:spcBef>
                <a:spcPct val="0"/>
              </a:spcBef>
              <a:spcAft>
                <a:spcPct val="0"/>
              </a:spcAft>
              <a:defRPr sz="4400">
                <a:solidFill>
                  <a:schemeClr val="bg1"/>
                </a:solidFill>
                <a:latin typeface="Arial" charset="0"/>
              </a:defRPr>
            </a:lvl8pPr>
            <a:lvl9pPr marL="1828800" algn="l" rtl="0" fontAlgn="base">
              <a:spcBef>
                <a:spcPct val="0"/>
              </a:spcBef>
              <a:spcAft>
                <a:spcPct val="0"/>
              </a:spcAft>
              <a:defRPr sz="4400">
                <a:solidFill>
                  <a:schemeClr val="bg1"/>
                </a:solidFill>
                <a:latin typeface="Arial" charset="0"/>
              </a:defRPr>
            </a:lvl9pPr>
          </a:lstStyle>
          <a:p>
            <a:pPr algn="l" rtl="0" eaLnBrk="0" fontAlgn="base" hangingPunct="0">
              <a:spcBef>
                <a:spcPct val="0"/>
              </a:spcBef>
              <a:spcAft>
                <a:spcPct val="0"/>
              </a:spcAft>
            </a:pPr>
            <a:r>
              <a:rPr lang="en-US" sz="3600" b="1" dirty="0">
                <a:solidFill>
                  <a:schemeClr val="bg1"/>
                </a:solidFill>
                <a:latin typeface="+mn-lt"/>
                <a:ea typeface="+mj-ea"/>
                <a:cs typeface="+mj-cs"/>
              </a:rPr>
              <a:t>Click to edit Master title style</a:t>
            </a:r>
          </a:p>
        </p:txBody>
      </p:sp>
      <p:pic>
        <p:nvPicPr>
          <p:cNvPr id="7" name="Picture 6" descr="LOGO">
            <a:extLst>
              <a:ext uri="{FF2B5EF4-FFF2-40B4-BE49-F238E27FC236}">
                <a16:creationId xmlns:a16="http://schemas.microsoft.com/office/drawing/2014/main" id="{6475516E-0294-4C11-A9C0-FA9D6D9CB543}"/>
              </a:ext>
            </a:extLst>
          </p:cNvPr>
          <p:cNvPicPr>
            <a:picLocks noChangeAspect="1" noChangeArrowheads="1"/>
          </p:cNvPicPr>
          <p:nvPr userDrawn="1"/>
        </p:nvPicPr>
        <p:blipFill>
          <a:blip r:embed="rId2" cstate="print">
            <a:lum bright="70000" contrast="-70000"/>
          </a:blip>
          <a:srcRect/>
          <a:stretch>
            <a:fillRect/>
          </a:stretch>
        </p:blipFill>
        <p:spPr bwMode="auto">
          <a:xfrm>
            <a:off x="11256654" y="5966464"/>
            <a:ext cx="908050" cy="877888"/>
          </a:xfrm>
          <a:prstGeom prst="rect">
            <a:avLst/>
          </a:prstGeom>
          <a:noFill/>
          <a:ln w="9525">
            <a:noFill/>
            <a:miter lim="800000"/>
            <a:headEnd/>
            <a:tailEnd/>
          </a:ln>
        </p:spPr>
      </p:pic>
      <p:sp>
        <p:nvSpPr>
          <p:cNvPr id="10" name="Text Placeholder 8">
            <a:extLst>
              <a:ext uri="{FF2B5EF4-FFF2-40B4-BE49-F238E27FC236}">
                <a16:creationId xmlns:a16="http://schemas.microsoft.com/office/drawing/2014/main" id="{96F81B78-BE5F-4107-B714-85FF62366798}"/>
              </a:ext>
            </a:extLst>
          </p:cNvPr>
          <p:cNvSpPr>
            <a:spLocks noGrp="1"/>
          </p:cNvSpPr>
          <p:nvPr>
            <p:ph type="body" sz="quarter" idx="10" hasCustomPrompt="1"/>
          </p:nvPr>
        </p:nvSpPr>
        <p:spPr>
          <a:xfrm>
            <a:off x="914400" y="1219200"/>
            <a:ext cx="10463213" cy="2381250"/>
          </a:xfrm>
        </p:spPr>
        <p:txBody>
          <a:bodyPr/>
          <a:lstStyle>
            <a:lvl1pPr marL="0" indent="0" algn="ctr">
              <a:buNone/>
              <a:defRPr sz="3600"/>
            </a:lvl1pPr>
          </a:lstStyle>
          <a:p>
            <a:pPr lvl="0"/>
            <a:r>
              <a:rPr lang="en-US" dirty="0"/>
              <a:t>Click to edit Master Subtitle styles</a:t>
            </a:r>
          </a:p>
        </p:txBody>
      </p:sp>
    </p:spTree>
    <p:extLst>
      <p:ext uri="{BB962C8B-B14F-4D97-AF65-F5344CB8AC3E}">
        <p14:creationId xmlns:p14="http://schemas.microsoft.com/office/powerpoint/2010/main" val="3630349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C2DB14C-DD8C-4C2F-9A6F-0BF71A7AB76F}"/>
              </a:ext>
            </a:extLst>
          </p:cNvPr>
          <p:cNvSpPr/>
          <p:nvPr userDrawn="1"/>
        </p:nvSpPr>
        <p:spPr>
          <a:xfrm>
            <a:off x="0" y="0"/>
            <a:ext cx="12192000" cy="918754"/>
          </a:xfrm>
          <a:prstGeom prst="rect">
            <a:avLst/>
          </a:prstGeom>
          <a:solidFill>
            <a:srgbClr val="005495"/>
          </a:solidFill>
          <a:ln>
            <a:solidFill>
              <a:srgbClr val="0054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2" name="Title 1"/>
          <p:cNvSpPr>
            <a:spLocks noGrp="1"/>
          </p:cNvSpPr>
          <p:nvPr>
            <p:ph type="title"/>
          </p:nvPr>
        </p:nvSpPr>
        <p:spPr>
          <a:xfrm>
            <a:off x="304800" y="76200"/>
            <a:ext cx="11630024" cy="746760"/>
          </a:xfrm>
        </p:spPr>
        <p:txBody>
          <a:bodyPr/>
          <a:lstStyle>
            <a:lvl1pPr algn="l" rtl="0" eaLnBrk="0" fontAlgn="base" hangingPunct="0">
              <a:spcBef>
                <a:spcPct val="0"/>
              </a:spcBef>
              <a:spcAft>
                <a:spcPct val="0"/>
              </a:spcAft>
              <a:defRPr lang="en-US" sz="3600" b="1" dirty="0">
                <a:solidFill>
                  <a:schemeClr val="bg1"/>
                </a:solidFill>
                <a:latin typeface="+mn-lt"/>
                <a:ea typeface="+mj-ea"/>
                <a:cs typeface="+mj-cs"/>
              </a:defRPr>
            </a:lvl1pPr>
          </a:lstStyle>
          <a:p>
            <a:r>
              <a:rPr lang="en-US" dirty="0"/>
              <a:t>Click to edit Master title style</a:t>
            </a:r>
          </a:p>
        </p:txBody>
      </p:sp>
      <p:sp>
        <p:nvSpPr>
          <p:cNvPr id="3" name="Content Placeholder 2"/>
          <p:cNvSpPr>
            <a:spLocks noGrp="1"/>
          </p:cNvSpPr>
          <p:nvPr>
            <p:ph idx="1"/>
          </p:nvPr>
        </p:nvSpPr>
        <p:spPr>
          <a:xfrm>
            <a:off x="304800" y="1136469"/>
            <a:ext cx="10951854" cy="55517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descr="LOGO">
            <a:extLst>
              <a:ext uri="{FF2B5EF4-FFF2-40B4-BE49-F238E27FC236}">
                <a16:creationId xmlns:a16="http://schemas.microsoft.com/office/drawing/2014/main" id="{DEA7EF7F-827D-4040-BDA7-D1A619B4A4DA}"/>
              </a:ext>
            </a:extLst>
          </p:cNvPr>
          <p:cNvPicPr>
            <a:picLocks noChangeAspect="1" noChangeArrowheads="1"/>
          </p:cNvPicPr>
          <p:nvPr userDrawn="1"/>
        </p:nvPicPr>
        <p:blipFill>
          <a:blip r:embed="rId2" cstate="print">
            <a:lum bright="70000" contrast="-70000"/>
          </a:blip>
          <a:srcRect/>
          <a:stretch>
            <a:fillRect/>
          </a:stretch>
        </p:blipFill>
        <p:spPr bwMode="auto">
          <a:xfrm>
            <a:off x="11256654" y="5966464"/>
            <a:ext cx="908050" cy="877888"/>
          </a:xfrm>
          <a:prstGeom prst="rect">
            <a:avLst/>
          </a:prstGeom>
          <a:noFill/>
          <a:ln w="9525">
            <a:noFill/>
            <a:miter lim="800000"/>
            <a:headEnd/>
            <a:tailEnd/>
          </a:ln>
        </p:spPr>
      </p:pic>
    </p:spTree>
    <p:extLst>
      <p:ext uri="{BB962C8B-B14F-4D97-AF65-F5344CB8AC3E}">
        <p14:creationId xmlns:p14="http://schemas.microsoft.com/office/powerpoint/2010/main" val="631137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3C00FF8-136F-48F0-8052-F2583B34003A}"/>
              </a:ext>
            </a:extLst>
          </p:cNvPr>
          <p:cNvSpPr/>
          <p:nvPr userDrawn="1"/>
        </p:nvSpPr>
        <p:spPr>
          <a:xfrm>
            <a:off x="0" y="0"/>
            <a:ext cx="12192000" cy="918754"/>
          </a:xfrm>
          <a:prstGeom prst="rect">
            <a:avLst/>
          </a:prstGeom>
          <a:solidFill>
            <a:srgbClr val="005495"/>
          </a:solidFill>
          <a:ln>
            <a:solidFill>
              <a:srgbClr val="00549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dirty="0"/>
          </a:p>
        </p:txBody>
      </p:sp>
      <p:sp>
        <p:nvSpPr>
          <p:cNvPr id="38" name="Flowchart: Manual Input 37">
            <a:extLst>
              <a:ext uri="{FF2B5EF4-FFF2-40B4-BE49-F238E27FC236}">
                <a16:creationId xmlns:a16="http://schemas.microsoft.com/office/drawing/2014/main" id="{503409C5-3641-4283-9E1B-7A87E96F8C89}"/>
              </a:ext>
            </a:extLst>
          </p:cNvPr>
          <p:cNvSpPr/>
          <p:nvPr userDrawn="1"/>
        </p:nvSpPr>
        <p:spPr>
          <a:xfrm rot="5400000">
            <a:off x="704450" y="214301"/>
            <a:ext cx="5932421" cy="7341327"/>
          </a:xfrm>
          <a:prstGeom prst="flowChartManualInpu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title"/>
          </p:nvPr>
        </p:nvSpPr>
        <p:spPr>
          <a:xfrm>
            <a:off x="304800" y="76200"/>
            <a:ext cx="11630024" cy="746760"/>
          </a:xfrm>
        </p:spPr>
        <p:txBody>
          <a:bodyPr/>
          <a:lstStyle>
            <a:lvl1pPr>
              <a:defRPr sz="3600"/>
            </a:lvl1pPr>
          </a:lstStyle>
          <a:p>
            <a:r>
              <a:rPr lang="en-US" dirty="0"/>
              <a:t>Click to edit Master title style</a:t>
            </a:r>
          </a:p>
        </p:txBody>
      </p:sp>
      <p:sp>
        <p:nvSpPr>
          <p:cNvPr id="41" name="Text Placeholder 40">
            <a:extLst>
              <a:ext uri="{FF2B5EF4-FFF2-40B4-BE49-F238E27FC236}">
                <a16:creationId xmlns:a16="http://schemas.microsoft.com/office/drawing/2014/main" id="{98D76259-2EAD-43FD-BBC6-AEB0C2A9C72F}"/>
              </a:ext>
            </a:extLst>
          </p:cNvPr>
          <p:cNvSpPr>
            <a:spLocks noGrp="1"/>
          </p:cNvSpPr>
          <p:nvPr>
            <p:ph type="body" sz="quarter" idx="10" hasCustomPrompt="1"/>
          </p:nvPr>
        </p:nvSpPr>
        <p:spPr>
          <a:xfrm>
            <a:off x="7341324" y="2202464"/>
            <a:ext cx="4076700" cy="3173412"/>
          </a:xfrm>
        </p:spPr>
        <p:txBody>
          <a:bodyPr/>
          <a:lstStyle>
            <a:lvl1pPr marL="0" indent="0">
              <a:buNone/>
              <a:defRPr/>
            </a:lvl1pPr>
          </a:lstStyle>
          <a:p>
            <a:pPr lvl="0"/>
            <a:r>
              <a:rPr lang="en-US" dirty="0"/>
              <a:t>Click to section title</a:t>
            </a:r>
          </a:p>
        </p:txBody>
      </p:sp>
    </p:spTree>
    <p:extLst>
      <p:ext uri="{BB962C8B-B14F-4D97-AF65-F5344CB8AC3E}">
        <p14:creationId xmlns:p14="http://schemas.microsoft.com/office/powerpoint/2010/main" val="1251692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5" name="Picture 4" descr="LOGO">
            <a:extLst>
              <a:ext uri="{FF2B5EF4-FFF2-40B4-BE49-F238E27FC236}">
                <a16:creationId xmlns:a16="http://schemas.microsoft.com/office/drawing/2014/main" id="{8E18C6E4-022F-4310-9296-D91718C64AA3}"/>
              </a:ext>
            </a:extLst>
          </p:cNvPr>
          <p:cNvPicPr>
            <a:picLocks noChangeAspect="1" noChangeArrowheads="1"/>
          </p:cNvPicPr>
          <p:nvPr userDrawn="1"/>
        </p:nvPicPr>
        <p:blipFill>
          <a:blip r:embed="rId2" cstate="print">
            <a:lum bright="70000" contrast="-70000"/>
          </a:blip>
          <a:srcRect/>
          <a:stretch>
            <a:fillRect/>
          </a:stretch>
        </p:blipFill>
        <p:spPr bwMode="auto">
          <a:xfrm>
            <a:off x="11256654" y="5966464"/>
            <a:ext cx="908050" cy="877888"/>
          </a:xfrm>
          <a:prstGeom prst="rect">
            <a:avLst/>
          </a:prstGeom>
          <a:noFill/>
          <a:ln w="9525">
            <a:noFill/>
            <a:miter lim="800000"/>
            <a:headEnd/>
            <a:tailEnd/>
          </a:ln>
        </p:spPr>
      </p:pic>
      <p:sp>
        <p:nvSpPr>
          <p:cNvPr id="2" name="Title 1">
            <a:extLst>
              <a:ext uri="{FF2B5EF4-FFF2-40B4-BE49-F238E27FC236}">
                <a16:creationId xmlns:a16="http://schemas.microsoft.com/office/drawing/2014/main" id="{83953E68-CBAC-4F81-AC2A-51903A560158}"/>
              </a:ext>
            </a:extLst>
          </p:cNvPr>
          <p:cNvSpPr>
            <a:spLocks noGrp="1"/>
          </p:cNvSpPr>
          <p:nvPr>
            <p:ph type="title"/>
          </p:nvPr>
        </p:nvSpPr>
        <p:spPr/>
        <p:txBody>
          <a:bodyPr/>
          <a:lstStyle/>
          <a:p>
            <a:r>
              <a:rPr lang="en-US"/>
              <a:t>Click to edit Master title style</a:t>
            </a:r>
            <a:endParaRPr lang="en-GB"/>
          </a:p>
        </p:txBody>
      </p:sp>
      <p:sp>
        <p:nvSpPr>
          <p:cNvPr id="4" name="Content Placeholder 2">
            <a:extLst>
              <a:ext uri="{FF2B5EF4-FFF2-40B4-BE49-F238E27FC236}">
                <a16:creationId xmlns:a16="http://schemas.microsoft.com/office/drawing/2014/main" id="{695D3BF5-0F58-4B21-BF3E-23904A1751CB}"/>
              </a:ext>
            </a:extLst>
          </p:cNvPr>
          <p:cNvSpPr>
            <a:spLocks noGrp="1"/>
          </p:cNvSpPr>
          <p:nvPr>
            <p:ph idx="1"/>
          </p:nvPr>
        </p:nvSpPr>
        <p:spPr>
          <a:xfrm>
            <a:off x="304800" y="1136469"/>
            <a:ext cx="10951854" cy="55517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821531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bwMode="auto">
          <a:xfrm>
            <a:off x="304800" y="76200"/>
            <a:ext cx="10363200" cy="74676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8" name="Rectangle 3"/>
          <p:cNvSpPr>
            <a:spLocks noGrp="1" noChangeArrowheads="1"/>
          </p:cNvSpPr>
          <p:nvPr>
            <p:ph type="body" idx="1"/>
          </p:nvPr>
        </p:nvSpPr>
        <p:spPr bwMode="auto">
          <a:xfrm>
            <a:off x="304800" y="1371600"/>
            <a:ext cx="11176000" cy="4953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extLst>
      <p:ext uri="{BB962C8B-B14F-4D97-AF65-F5344CB8AC3E}">
        <p14:creationId xmlns:p14="http://schemas.microsoft.com/office/powerpoint/2010/main" val="35806445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hdr="0" ftr="0" dt="0"/>
  <p:txStyles>
    <p:titleStyle>
      <a:lvl1pPr algn="l" rtl="0" eaLnBrk="0" fontAlgn="base" hangingPunct="0">
        <a:spcBef>
          <a:spcPct val="0"/>
        </a:spcBef>
        <a:spcAft>
          <a:spcPct val="0"/>
        </a:spcAft>
        <a:defRPr sz="3600" b="1">
          <a:solidFill>
            <a:schemeClr val="bg1"/>
          </a:solidFill>
          <a:latin typeface="+mn-lt"/>
          <a:ea typeface="+mj-ea"/>
          <a:cs typeface="+mj-cs"/>
        </a:defRPr>
      </a:lvl1pPr>
      <a:lvl2pPr algn="l" rtl="0" eaLnBrk="0" fontAlgn="base" hangingPunct="0">
        <a:spcBef>
          <a:spcPct val="0"/>
        </a:spcBef>
        <a:spcAft>
          <a:spcPct val="0"/>
        </a:spcAft>
        <a:defRPr sz="4400">
          <a:solidFill>
            <a:schemeClr val="bg1"/>
          </a:solidFill>
          <a:latin typeface="Arial" charset="0"/>
        </a:defRPr>
      </a:lvl2pPr>
      <a:lvl3pPr algn="l" rtl="0" eaLnBrk="0" fontAlgn="base" hangingPunct="0">
        <a:spcBef>
          <a:spcPct val="0"/>
        </a:spcBef>
        <a:spcAft>
          <a:spcPct val="0"/>
        </a:spcAft>
        <a:defRPr sz="4400">
          <a:solidFill>
            <a:schemeClr val="bg1"/>
          </a:solidFill>
          <a:latin typeface="Arial" charset="0"/>
        </a:defRPr>
      </a:lvl3pPr>
      <a:lvl4pPr algn="l" rtl="0" eaLnBrk="0" fontAlgn="base" hangingPunct="0">
        <a:spcBef>
          <a:spcPct val="0"/>
        </a:spcBef>
        <a:spcAft>
          <a:spcPct val="0"/>
        </a:spcAft>
        <a:defRPr sz="4400">
          <a:solidFill>
            <a:schemeClr val="bg1"/>
          </a:solidFill>
          <a:latin typeface="Arial" charset="0"/>
        </a:defRPr>
      </a:lvl4pPr>
      <a:lvl5pPr algn="l" rtl="0" eaLnBrk="0" fontAlgn="base" hangingPunct="0">
        <a:spcBef>
          <a:spcPct val="0"/>
        </a:spcBef>
        <a:spcAft>
          <a:spcPct val="0"/>
        </a:spcAft>
        <a:defRPr sz="4400">
          <a:solidFill>
            <a:schemeClr val="bg1"/>
          </a:solidFill>
          <a:latin typeface="Arial" charset="0"/>
        </a:defRPr>
      </a:lvl5pPr>
      <a:lvl6pPr marL="457200" algn="l" rtl="0" fontAlgn="base">
        <a:spcBef>
          <a:spcPct val="0"/>
        </a:spcBef>
        <a:spcAft>
          <a:spcPct val="0"/>
        </a:spcAft>
        <a:defRPr sz="4400">
          <a:solidFill>
            <a:schemeClr val="bg1"/>
          </a:solidFill>
          <a:latin typeface="Arial" charset="0"/>
        </a:defRPr>
      </a:lvl6pPr>
      <a:lvl7pPr marL="914400" algn="l" rtl="0" fontAlgn="base">
        <a:spcBef>
          <a:spcPct val="0"/>
        </a:spcBef>
        <a:spcAft>
          <a:spcPct val="0"/>
        </a:spcAft>
        <a:defRPr sz="4400">
          <a:solidFill>
            <a:schemeClr val="bg1"/>
          </a:solidFill>
          <a:latin typeface="Arial" charset="0"/>
        </a:defRPr>
      </a:lvl7pPr>
      <a:lvl8pPr marL="1371600" algn="l" rtl="0" fontAlgn="base">
        <a:spcBef>
          <a:spcPct val="0"/>
        </a:spcBef>
        <a:spcAft>
          <a:spcPct val="0"/>
        </a:spcAft>
        <a:defRPr sz="4400">
          <a:solidFill>
            <a:schemeClr val="bg1"/>
          </a:solidFill>
          <a:latin typeface="Arial" charset="0"/>
        </a:defRPr>
      </a:lvl8pPr>
      <a:lvl9pPr marL="1828800" algn="l" rtl="0" fontAlgn="base">
        <a:spcBef>
          <a:spcPct val="0"/>
        </a:spcBef>
        <a:spcAft>
          <a:spcPct val="0"/>
        </a:spcAft>
        <a:defRPr sz="4400">
          <a:solidFill>
            <a:schemeClr val="bg1"/>
          </a:solidFill>
          <a:latin typeface="Arial" charset="0"/>
        </a:defRPr>
      </a:lvl9pPr>
    </p:titleStyle>
    <p:bodyStyle>
      <a:lvl1pPr marL="342900" indent="-342900" algn="l" rtl="0" eaLnBrk="0" fontAlgn="base" hangingPunct="0">
        <a:spcBef>
          <a:spcPct val="20000"/>
        </a:spcBef>
        <a:spcAft>
          <a:spcPct val="0"/>
        </a:spcAft>
        <a:buChar char="•"/>
        <a:defRPr sz="3200">
          <a:solidFill>
            <a:srgbClr val="000046"/>
          </a:solidFill>
          <a:latin typeface="+mn-lt"/>
          <a:ea typeface="+mn-ea"/>
          <a:cs typeface="+mn-cs"/>
        </a:defRPr>
      </a:lvl1pPr>
      <a:lvl2pPr marL="742950" indent="-285750" algn="l" rtl="0" eaLnBrk="0" fontAlgn="base" hangingPunct="0">
        <a:spcBef>
          <a:spcPct val="20000"/>
        </a:spcBef>
        <a:spcAft>
          <a:spcPct val="0"/>
        </a:spcAft>
        <a:buChar char="–"/>
        <a:defRPr sz="3200">
          <a:solidFill>
            <a:srgbClr val="000046"/>
          </a:solidFill>
          <a:latin typeface="+mn-lt"/>
        </a:defRPr>
      </a:lvl2pPr>
      <a:lvl3pPr marL="1143000" indent="-228600" algn="l" rtl="0" eaLnBrk="0" fontAlgn="base" hangingPunct="0">
        <a:spcBef>
          <a:spcPct val="20000"/>
        </a:spcBef>
        <a:spcAft>
          <a:spcPct val="0"/>
        </a:spcAft>
        <a:buChar char="•"/>
        <a:defRPr sz="2800">
          <a:solidFill>
            <a:srgbClr val="000046"/>
          </a:solidFill>
          <a:latin typeface="+mn-lt"/>
        </a:defRPr>
      </a:lvl3pPr>
      <a:lvl4pPr marL="1600200" indent="-228600" algn="l" rtl="0" eaLnBrk="0" fontAlgn="base" hangingPunct="0">
        <a:spcBef>
          <a:spcPct val="20000"/>
        </a:spcBef>
        <a:spcAft>
          <a:spcPct val="0"/>
        </a:spcAft>
        <a:buChar char="–"/>
        <a:defRPr sz="2800">
          <a:solidFill>
            <a:srgbClr val="000046"/>
          </a:solidFill>
          <a:latin typeface="+mn-lt"/>
        </a:defRPr>
      </a:lvl4pPr>
      <a:lvl5pPr marL="2057400" indent="-228600" algn="l" rtl="0" eaLnBrk="0" fontAlgn="base" hangingPunct="0">
        <a:spcBef>
          <a:spcPct val="20000"/>
        </a:spcBef>
        <a:spcAft>
          <a:spcPct val="0"/>
        </a:spcAft>
        <a:buChar char="»"/>
        <a:defRPr sz="2800">
          <a:solidFill>
            <a:srgbClr val="000046"/>
          </a:solidFill>
          <a:latin typeface="+mn-lt"/>
        </a:defRPr>
      </a:lvl5pPr>
      <a:lvl6pPr marL="2514600" indent="-228600" algn="l" rtl="0" fontAlgn="base">
        <a:spcBef>
          <a:spcPct val="20000"/>
        </a:spcBef>
        <a:spcAft>
          <a:spcPct val="0"/>
        </a:spcAft>
        <a:buChar char="»"/>
        <a:defRPr sz="2800">
          <a:solidFill>
            <a:srgbClr val="000046"/>
          </a:solidFill>
          <a:latin typeface="+mn-lt"/>
        </a:defRPr>
      </a:lvl6pPr>
      <a:lvl7pPr marL="2971800" indent="-228600" algn="l" rtl="0" fontAlgn="base">
        <a:spcBef>
          <a:spcPct val="20000"/>
        </a:spcBef>
        <a:spcAft>
          <a:spcPct val="0"/>
        </a:spcAft>
        <a:buChar char="»"/>
        <a:defRPr sz="2800">
          <a:solidFill>
            <a:srgbClr val="000046"/>
          </a:solidFill>
          <a:latin typeface="+mn-lt"/>
        </a:defRPr>
      </a:lvl7pPr>
      <a:lvl8pPr marL="3429000" indent="-228600" algn="l" rtl="0" fontAlgn="base">
        <a:spcBef>
          <a:spcPct val="20000"/>
        </a:spcBef>
        <a:spcAft>
          <a:spcPct val="0"/>
        </a:spcAft>
        <a:buChar char="»"/>
        <a:defRPr sz="2800">
          <a:solidFill>
            <a:srgbClr val="000046"/>
          </a:solidFill>
          <a:latin typeface="+mn-lt"/>
        </a:defRPr>
      </a:lvl8pPr>
      <a:lvl9pPr marL="3886200" indent="-228600" algn="l" rtl="0" fontAlgn="base">
        <a:spcBef>
          <a:spcPct val="20000"/>
        </a:spcBef>
        <a:spcAft>
          <a:spcPct val="0"/>
        </a:spcAft>
        <a:buChar char="»"/>
        <a:defRPr sz="2800">
          <a:solidFill>
            <a:srgbClr val="000046"/>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386" name="Subtitle 13"/>
          <p:cNvSpPr>
            <a:spLocks noGrp="1" noChangeArrowheads="1"/>
          </p:cNvSpPr>
          <p:nvPr>
            <p:ph type="subTitle" idx="1"/>
          </p:nvPr>
        </p:nvSpPr>
        <p:spPr>
          <a:xfrm>
            <a:off x="2091629" y="4867923"/>
            <a:ext cx="9694817" cy="1118182"/>
          </a:xfrm>
        </p:spPr>
        <p:txBody>
          <a:bodyPr/>
          <a:lstStyle/>
          <a:p>
            <a:r>
              <a:rPr lang="en-US" altLang="en-US" dirty="0"/>
              <a:t>Product Strategy for Business Success</a:t>
            </a:r>
          </a:p>
          <a:p>
            <a:r>
              <a:rPr lang="en-US" altLang="en-US" dirty="0"/>
              <a:t>Assignment 3 – UTV and Disney Case Study</a:t>
            </a:r>
          </a:p>
          <a:p>
            <a:r>
              <a:rPr lang="en-US" altLang="en-US" dirty="0"/>
              <a:t>Participant Name: </a:t>
            </a:r>
            <a:endParaRPr lang="en-IN" altLang="en-US" dirty="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28894-457C-4C76-A87A-C40E8ACF99A4}"/>
              </a:ext>
            </a:extLst>
          </p:cNvPr>
          <p:cNvSpPr>
            <a:spLocks noGrp="1"/>
          </p:cNvSpPr>
          <p:nvPr>
            <p:ph type="title"/>
          </p:nvPr>
        </p:nvSpPr>
        <p:spPr>
          <a:xfrm>
            <a:off x="92765" y="115956"/>
            <a:ext cx="11993217" cy="746760"/>
          </a:xfrm>
        </p:spPr>
        <p:txBody>
          <a:bodyPr/>
          <a:lstStyle/>
          <a:p>
            <a:r>
              <a:rPr lang="en-US" sz="2800" dirty="0">
                <a:latin typeface="Calibri" panose="020F0502020204030204" pitchFamily="34" charset="0"/>
                <a:cs typeface="Calibri" panose="020F0502020204030204" pitchFamily="34" charset="0"/>
              </a:rPr>
              <a:t>Question 1: Implement the SWOT analysis for UTV in the UTV and Disney case study. </a:t>
            </a:r>
            <a:r>
              <a:rPr lang="en-IN" sz="2800" dirty="0">
                <a:latin typeface="Calibri" panose="020F0502020204030204" pitchFamily="34" charset="0"/>
                <a:cs typeface="Calibri" panose="020F0502020204030204" pitchFamily="34" charset="0"/>
              </a:rPr>
              <a:t>(~500 words)</a:t>
            </a:r>
            <a:endParaRPr lang="en-US" sz="2800" dirty="0"/>
          </a:p>
        </p:txBody>
      </p:sp>
      <p:sp>
        <p:nvSpPr>
          <p:cNvPr id="5" name="Content Placeholder 4">
            <a:extLst>
              <a:ext uri="{FF2B5EF4-FFF2-40B4-BE49-F238E27FC236}">
                <a16:creationId xmlns:a16="http://schemas.microsoft.com/office/drawing/2014/main" id="{D2ADC0EC-465A-473F-8F79-BBADF9D221C9}"/>
              </a:ext>
            </a:extLst>
          </p:cNvPr>
          <p:cNvSpPr>
            <a:spLocks noGrp="1"/>
          </p:cNvSpPr>
          <p:nvPr>
            <p:ph idx="1"/>
          </p:nvPr>
        </p:nvSpPr>
        <p:spPr>
          <a:xfrm>
            <a:off x="278296" y="1166191"/>
            <a:ext cx="10827026" cy="5270199"/>
          </a:xfrm>
        </p:spPr>
        <p:txBody>
          <a:bodyPr/>
          <a:lstStyle/>
          <a:p>
            <a:pPr marL="0" indent="0">
              <a:buNone/>
            </a:pPr>
            <a:r>
              <a:rPr lang="en-US" sz="1200" dirty="0">
                <a:latin typeface="Calibri" panose="020F0502020204030204" pitchFamily="34" charset="0"/>
                <a:cs typeface="Calibri" panose="020F0502020204030204" pitchFamily="34" charset="0"/>
              </a:rPr>
              <a:t>Following are the internal and external SWOT analysis for UTV in the UTV and Disney case:</a:t>
            </a:r>
          </a:p>
          <a:p>
            <a:r>
              <a:rPr lang="en-US" sz="1000" b="1" u="sng" dirty="0" err="1">
                <a:latin typeface="Calibri" panose="020F0502020204030204" pitchFamily="34" charset="0"/>
                <a:cs typeface="Calibri" panose="020F0502020204030204" pitchFamily="34" charset="0"/>
              </a:rPr>
              <a:t>Strenght</a:t>
            </a:r>
            <a:r>
              <a:rPr lang="en-US" sz="1000" b="1" u="sng" dirty="0">
                <a:latin typeface="Calibri" panose="020F0502020204030204" pitchFamily="34" charset="0"/>
                <a:cs typeface="Calibri" panose="020F0502020204030204" pitchFamily="34" charset="0"/>
              </a:rPr>
              <a:t>:</a:t>
            </a:r>
          </a:p>
          <a:p>
            <a:pPr marL="228600" indent="-228600">
              <a:buAutoNum type="arabicPeriod"/>
            </a:pPr>
            <a:r>
              <a:rPr lang="en-US" sz="1000" dirty="0">
                <a:latin typeface="Calibri" panose="020F0502020204030204" pitchFamily="34" charset="0"/>
                <a:cs typeface="Calibri" panose="020F0502020204030204" pitchFamily="34" charset="0"/>
              </a:rPr>
              <a:t>One of the largest media company in India and had a diversified interest.</a:t>
            </a:r>
          </a:p>
          <a:p>
            <a:pPr marL="228600" indent="-228600">
              <a:buAutoNum type="arabicPeriod"/>
            </a:pPr>
            <a:r>
              <a:rPr lang="en-US" sz="1000" dirty="0">
                <a:latin typeface="Calibri" panose="020F0502020204030204" pitchFamily="34" charset="0"/>
                <a:cs typeface="Calibri" panose="020F0502020204030204" pitchFamily="34" charset="0"/>
              </a:rPr>
              <a:t>Hungama TV is the 1</a:t>
            </a:r>
            <a:r>
              <a:rPr lang="en-US" sz="1000" baseline="30000" dirty="0">
                <a:latin typeface="Calibri" panose="020F0502020204030204" pitchFamily="34" charset="0"/>
                <a:cs typeface="Calibri" panose="020F0502020204030204" pitchFamily="34" charset="0"/>
              </a:rPr>
              <a:t>st</a:t>
            </a:r>
            <a:r>
              <a:rPr lang="en-US" sz="1000" dirty="0">
                <a:latin typeface="Calibri" panose="020F0502020204030204" pitchFamily="34" charset="0"/>
                <a:cs typeface="Calibri" panose="020F0502020204030204" pitchFamily="34" charset="0"/>
              </a:rPr>
              <a:t> TV channel launched for Kids segment and well accepted due to localization of its content.</a:t>
            </a:r>
          </a:p>
          <a:p>
            <a:pPr marL="228600" indent="-228600">
              <a:buAutoNum type="arabicPeriod"/>
            </a:pPr>
            <a:r>
              <a:rPr lang="en-US" sz="1000" dirty="0">
                <a:latin typeface="Calibri" panose="020F0502020204030204" pitchFamily="34" charset="0"/>
                <a:cs typeface="Calibri" panose="020F0502020204030204" pitchFamily="34" charset="0"/>
              </a:rPr>
              <a:t>It made foray into TV Content, airtime sales, post-production business, dubbing business movies, animation and new media content.</a:t>
            </a:r>
          </a:p>
          <a:p>
            <a:pPr marL="228600" indent="-228600">
              <a:buAutoNum type="arabicPeriod"/>
            </a:pPr>
            <a:r>
              <a:rPr lang="en-US" sz="1000" dirty="0">
                <a:latin typeface="Calibri" panose="020F0502020204030204" pitchFamily="34" charset="0"/>
                <a:cs typeface="Calibri" panose="020F0502020204030204" pitchFamily="34" charset="0"/>
              </a:rPr>
              <a:t>The business's emphasis on continuous product innovation, allowing the business to maintaining a strong market position and to improve its client complete satisfaction.</a:t>
            </a:r>
          </a:p>
          <a:p>
            <a:pPr marL="228600" indent="-228600">
              <a:buAutoNum type="arabicPeriod"/>
            </a:pPr>
            <a:r>
              <a:rPr lang="en-US" sz="1000" dirty="0">
                <a:latin typeface="Calibri" panose="020F0502020204030204" pitchFamily="34" charset="0"/>
                <a:cs typeface="Calibri" panose="020F0502020204030204" pitchFamily="34" charset="0"/>
              </a:rPr>
              <a:t>Opened Operation unit in US, UK, Middle East &amp; Mauritius.</a:t>
            </a:r>
          </a:p>
          <a:p>
            <a:pPr marL="0" indent="0">
              <a:buNone/>
            </a:pPr>
            <a:endParaRPr lang="en-US" sz="1000" dirty="0">
              <a:latin typeface="Calibri" panose="020F0502020204030204" pitchFamily="34" charset="0"/>
              <a:cs typeface="Calibri" panose="020F0502020204030204" pitchFamily="34" charset="0"/>
            </a:endParaRPr>
          </a:p>
          <a:p>
            <a:r>
              <a:rPr lang="en-US" sz="1000" b="1" u="sng" dirty="0">
                <a:latin typeface="Calibri" panose="020F0502020204030204" pitchFamily="34" charset="0"/>
                <a:cs typeface="Calibri" panose="020F0502020204030204" pitchFamily="34" charset="0"/>
              </a:rPr>
              <a:t>Weaknesses:</a:t>
            </a:r>
          </a:p>
          <a:p>
            <a:pPr marL="228600" indent="-228600">
              <a:buAutoNum type="arabicPeriod"/>
            </a:pPr>
            <a:r>
              <a:rPr lang="en-US" sz="1000" dirty="0">
                <a:latin typeface="Calibri" panose="020F0502020204030204" pitchFamily="34" charset="0"/>
                <a:cs typeface="Calibri" panose="020F0502020204030204" pitchFamily="34" charset="0"/>
              </a:rPr>
              <a:t>The business has actually experienced absence of technical and monetary resources, which has actually limited its capability to grow its organization locally and globally.</a:t>
            </a:r>
          </a:p>
          <a:p>
            <a:pPr marL="228600" indent="-228600">
              <a:buAutoNum type="arabicPeriod"/>
            </a:pPr>
            <a:r>
              <a:rPr lang="en-US" sz="1000" dirty="0">
                <a:latin typeface="Calibri" panose="020F0502020204030204" pitchFamily="34" charset="0"/>
                <a:cs typeface="Calibri" panose="020F0502020204030204" pitchFamily="34" charset="0"/>
              </a:rPr>
              <a:t>Business has lack of experience and understanding of operating in theme and theme park in industry, which has actually restricted its diversity in the extremely required and lucrative theme park industry.</a:t>
            </a:r>
          </a:p>
          <a:p>
            <a:pPr marL="0" indent="0">
              <a:buNone/>
            </a:pPr>
            <a:endParaRPr lang="en-US" sz="1000" dirty="0">
              <a:latin typeface="Calibri" panose="020F0502020204030204" pitchFamily="34" charset="0"/>
              <a:cs typeface="Calibri" panose="020F0502020204030204" pitchFamily="34" charset="0"/>
            </a:endParaRPr>
          </a:p>
          <a:p>
            <a:r>
              <a:rPr lang="en-US" sz="1000" b="1" u="sng" dirty="0">
                <a:latin typeface="Calibri" panose="020F0502020204030204" pitchFamily="34" charset="0"/>
                <a:cs typeface="Calibri" panose="020F0502020204030204" pitchFamily="34" charset="0"/>
              </a:rPr>
              <a:t>Opportunities:</a:t>
            </a:r>
            <a:endParaRPr lang="en-US" sz="1000" dirty="0">
              <a:latin typeface="Calibri" panose="020F0502020204030204" pitchFamily="34" charset="0"/>
              <a:cs typeface="Calibri" panose="020F0502020204030204" pitchFamily="34" charset="0"/>
            </a:endParaRPr>
          </a:p>
          <a:p>
            <a:pPr marL="228600" indent="-228600">
              <a:buAutoNum type="arabicPeriod"/>
            </a:pPr>
            <a:r>
              <a:rPr lang="en-US" sz="1000" dirty="0">
                <a:latin typeface="Calibri" panose="020F0502020204030204" pitchFamily="34" charset="0"/>
                <a:cs typeface="Calibri" panose="020F0502020204030204" pitchFamily="34" charset="0"/>
              </a:rPr>
              <a:t>UTV has distinct growth and huge business potential to scale up in the global market.</a:t>
            </a:r>
          </a:p>
          <a:p>
            <a:pPr marL="228600" indent="-228600">
              <a:buAutoNum type="arabicPeriod"/>
            </a:pPr>
            <a:r>
              <a:rPr lang="en-US" sz="1000" dirty="0">
                <a:latin typeface="Calibri" panose="020F0502020204030204" pitchFamily="34" charset="0"/>
                <a:cs typeface="Calibri" panose="020F0502020204030204" pitchFamily="34" charset="0"/>
              </a:rPr>
              <a:t>Alliance with Disney in India would give the company an edge and help it increase its business in all other verticals globally.</a:t>
            </a:r>
          </a:p>
          <a:p>
            <a:pPr marL="228600" indent="-228600">
              <a:buAutoNum type="arabicPeriod"/>
            </a:pPr>
            <a:r>
              <a:rPr lang="en-US" sz="1000" dirty="0">
                <a:latin typeface="Calibri" panose="020F0502020204030204" pitchFamily="34" charset="0"/>
                <a:cs typeface="Calibri" panose="020F0502020204030204" pitchFamily="34" charset="0"/>
              </a:rPr>
              <a:t>The business can obtain the opportunity of increasing demand of amusement park in U.S. by entering the U.S. show business.</a:t>
            </a:r>
          </a:p>
          <a:p>
            <a:pPr marL="228600" indent="-228600">
              <a:buAutoNum type="arabicPeriod"/>
            </a:pPr>
            <a:r>
              <a:rPr lang="en-US" sz="1000" dirty="0">
                <a:latin typeface="Calibri" panose="020F0502020204030204" pitchFamily="34" charset="0"/>
                <a:cs typeface="Calibri" panose="020F0502020204030204" pitchFamily="34" charset="0"/>
              </a:rPr>
              <a:t>The business can benefit from this chance by establishing an interactive digital platform for marketing its business and attracting optimum clients.</a:t>
            </a:r>
          </a:p>
          <a:p>
            <a:pPr marL="0" indent="0">
              <a:buNone/>
            </a:pPr>
            <a:endParaRPr lang="en-US" sz="1000" dirty="0">
              <a:latin typeface="Calibri" panose="020F0502020204030204" pitchFamily="34" charset="0"/>
              <a:cs typeface="Calibri" panose="020F0502020204030204" pitchFamily="34" charset="0"/>
            </a:endParaRPr>
          </a:p>
          <a:p>
            <a:r>
              <a:rPr lang="en-US" sz="1000" b="1" u="sng" dirty="0">
                <a:latin typeface="Calibri" panose="020F0502020204030204" pitchFamily="34" charset="0"/>
                <a:cs typeface="Calibri" panose="020F0502020204030204" pitchFamily="34" charset="0"/>
              </a:rPr>
              <a:t>Threats:    </a:t>
            </a:r>
          </a:p>
          <a:p>
            <a:pPr marL="228600" indent="-228600">
              <a:buAutoNum type="arabicPeriod"/>
            </a:pPr>
            <a:r>
              <a:rPr lang="en-US" sz="1000" dirty="0">
                <a:latin typeface="Calibri" panose="020F0502020204030204" pitchFamily="34" charset="0"/>
                <a:cs typeface="Calibri" panose="020F0502020204030204" pitchFamily="34" charset="0"/>
              </a:rPr>
              <a:t>Disney have several record of acquisition and hence its strategic alliance could be part of long term plan to acquire the company and benefits from its profitable business. This might result in service losing its identity as a strong brand and key player.</a:t>
            </a:r>
          </a:p>
          <a:p>
            <a:pPr marL="228600" indent="-228600">
              <a:buAutoNum type="arabicPeriod"/>
            </a:pPr>
            <a:r>
              <a:rPr lang="en-US" sz="1000" dirty="0">
                <a:latin typeface="Calibri" panose="020F0502020204030204" pitchFamily="34" charset="0"/>
                <a:cs typeface="Calibri" panose="020F0502020204030204" pitchFamily="34" charset="0"/>
              </a:rPr>
              <a:t>Business struggles with an increased danger of duplication of its company model by numerous rivals.</a:t>
            </a:r>
          </a:p>
          <a:p>
            <a:pPr marL="228600" indent="-228600">
              <a:buAutoNum type="arabicPeriod"/>
            </a:pPr>
            <a:r>
              <a:rPr lang="en-US" sz="1000" dirty="0">
                <a:latin typeface="Calibri" panose="020F0502020204030204" pitchFamily="34" charset="0"/>
                <a:cs typeface="Calibri" panose="020F0502020204030204" pitchFamily="34" charset="0"/>
              </a:rPr>
              <a:t>UTV collaborated with different companies through its various verticals, thereby reducing the threat of loosing its identity.</a:t>
            </a:r>
          </a:p>
          <a:p>
            <a:pPr marL="228600" indent="-228600">
              <a:buAutoNum type="arabicPeriod"/>
            </a:pPr>
            <a:r>
              <a:rPr lang="en-US" sz="1000" dirty="0">
                <a:latin typeface="Calibri" panose="020F0502020204030204" pitchFamily="34" charset="0"/>
                <a:cs typeface="Calibri" panose="020F0502020204030204" pitchFamily="34" charset="0"/>
              </a:rPr>
              <a:t>Often pirated movies/episode/Music/etc. are available for download over internet within a few days of release this intern loss in business</a:t>
            </a:r>
          </a:p>
        </p:txBody>
      </p:sp>
    </p:spTree>
    <p:extLst>
      <p:ext uri="{BB962C8B-B14F-4D97-AF65-F5344CB8AC3E}">
        <p14:creationId xmlns:p14="http://schemas.microsoft.com/office/powerpoint/2010/main" val="2608280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28894-457C-4C76-A87A-C40E8ACF99A4}"/>
              </a:ext>
            </a:extLst>
          </p:cNvPr>
          <p:cNvSpPr>
            <a:spLocks noGrp="1"/>
          </p:cNvSpPr>
          <p:nvPr>
            <p:ph type="title"/>
          </p:nvPr>
        </p:nvSpPr>
        <p:spPr>
          <a:xfrm>
            <a:off x="92765" y="115956"/>
            <a:ext cx="11993217" cy="746760"/>
          </a:xfrm>
        </p:spPr>
        <p:txBody>
          <a:bodyPr/>
          <a:lstStyle/>
          <a:p>
            <a:r>
              <a:rPr lang="en-US" sz="2800" dirty="0">
                <a:latin typeface="Calibri" panose="020F0502020204030204" pitchFamily="34" charset="0"/>
                <a:cs typeface="Calibri" panose="020F0502020204030204" pitchFamily="34" charset="0"/>
              </a:rPr>
              <a:t>Question 1: Implement the SWOT analysis for UTV in the UTV and Disney case study. (Continued) </a:t>
            </a:r>
            <a:r>
              <a:rPr lang="en-IN" sz="2800" dirty="0">
                <a:latin typeface="Calibri" panose="020F0502020204030204" pitchFamily="34" charset="0"/>
                <a:cs typeface="Calibri" panose="020F0502020204030204" pitchFamily="34" charset="0"/>
              </a:rPr>
              <a:t>(~500 words)</a:t>
            </a:r>
            <a:endParaRPr lang="en-US" sz="2800" dirty="0"/>
          </a:p>
        </p:txBody>
      </p:sp>
      <p:sp>
        <p:nvSpPr>
          <p:cNvPr id="5" name="Content Placeholder 4">
            <a:extLst>
              <a:ext uri="{FF2B5EF4-FFF2-40B4-BE49-F238E27FC236}">
                <a16:creationId xmlns:a16="http://schemas.microsoft.com/office/drawing/2014/main" id="{D2ADC0EC-465A-473F-8F79-BBADF9D221C9}"/>
              </a:ext>
            </a:extLst>
          </p:cNvPr>
          <p:cNvSpPr>
            <a:spLocks noGrp="1"/>
          </p:cNvSpPr>
          <p:nvPr>
            <p:ph idx="1"/>
          </p:nvPr>
        </p:nvSpPr>
        <p:spPr>
          <a:xfrm>
            <a:off x="278296" y="1166191"/>
            <a:ext cx="10827026" cy="5270199"/>
          </a:xfrm>
        </p:spPr>
        <p:txBody>
          <a:bodyPr/>
          <a:lstStyle/>
          <a:p>
            <a:r>
              <a:rPr lang="en-US" sz="1400" b="1" dirty="0"/>
              <a:t>SWOT Analysis chart for UTV in the </a:t>
            </a:r>
            <a:r>
              <a:rPr lang="en-US" sz="1400" b="1" dirty="0">
                <a:latin typeface="Calibri" panose="020F0502020204030204" pitchFamily="34" charset="0"/>
                <a:cs typeface="Calibri" panose="020F0502020204030204" pitchFamily="34" charset="0"/>
              </a:rPr>
              <a:t>UTV and Disney case study</a:t>
            </a:r>
            <a:endParaRPr lang="en-US" sz="1400" b="1" dirty="0"/>
          </a:p>
          <a:p>
            <a:endParaRPr lang="en-US" dirty="0"/>
          </a:p>
          <a:p>
            <a:endParaRPr lang="en-US" dirty="0"/>
          </a:p>
        </p:txBody>
      </p:sp>
      <p:graphicFrame>
        <p:nvGraphicFramePr>
          <p:cNvPr id="6" name="Table 6">
            <a:extLst>
              <a:ext uri="{FF2B5EF4-FFF2-40B4-BE49-F238E27FC236}">
                <a16:creationId xmlns:a16="http://schemas.microsoft.com/office/drawing/2014/main" id="{75B386EF-DB23-4170-82FE-07427A3019AD}"/>
              </a:ext>
            </a:extLst>
          </p:cNvPr>
          <p:cNvGraphicFramePr>
            <a:graphicFrameLocks noGrp="1"/>
          </p:cNvGraphicFramePr>
          <p:nvPr>
            <p:extLst>
              <p:ext uri="{D42A27DB-BD31-4B8C-83A1-F6EECF244321}">
                <p14:modId xmlns:p14="http://schemas.microsoft.com/office/powerpoint/2010/main" val="3950782852"/>
              </p:ext>
            </p:extLst>
          </p:nvPr>
        </p:nvGraphicFramePr>
        <p:xfrm>
          <a:off x="0" y="931985"/>
          <a:ext cx="12191998" cy="4528038"/>
        </p:xfrm>
        <a:graphic>
          <a:graphicData uri="http://schemas.openxmlformats.org/drawingml/2006/table">
            <a:tbl>
              <a:tblPr firstRow="1" bandRow="1">
                <a:tableStyleId>{5C22544A-7EE6-4342-B048-85BDC9FD1C3A}</a:tableStyleId>
              </a:tblPr>
              <a:tblGrid>
                <a:gridCol w="1279420">
                  <a:extLst>
                    <a:ext uri="{9D8B030D-6E8A-4147-A177-3AD203B41FA5}">
                      <a16:colId xmlns:a16="http://schemas.microsoft.com/office/drawing/2014/main" val="2123322773"/>
                    </a:ext>
                  </a:extLst>
                </a:gridCol>
                <a:gridCol w="6112458">
                  <a:extLst>
                    <a:ext uri="{9D8B030D-6E8A-4147-A177-3AD203B41FA5}">
                      <a16:colId xmlns:a16="http://schemas.microsoft.com/office/drawing/2014/main" val="1867277208"/>
                    </a:ext>
                  </a:extLst>
                </a:gridCol>
                <a:gridCol w="4800120">
                  <a:extLst>
                    <a:ext uri="{9D8B030D-6E8A-4147-A177-3AD203B41FA5}">
                      <a16:colId xmlns:a16="http://schemas.microsoft.com/office/drawing/2014/main" val="2723827255"/>
                    </a:ext>
                  </a:extLst>
                </a:gridCol>
              </a:tblGrid>
              <a:tr h="413238">
                <a:tc>
                  <a:txBody>
                    <a:bodyPr/>
                    <a:lstStyle/>
                    <a:p>
                      <a:endParaRPr lang="en-US" dirty="0"/>
                    </a:p>
                  </a:txBody>
                  <a:tcPr>
                    <a:solidFill>
                      <a:schemeClr val="bg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dirty="0">
                          <a:solidFill>
                            <a:srgbClr val="000000"/>
                          </a:solidFill>
                          <a:effectLst/>
                          <a:latin typeface="Calibri" panose="020F0502020204030204" pitchFamily="34" charset="0"/>
                        </a:rPr>
                        <a:t>Helpful</a:t>
                      </a:r>
                    </a:p>
                  </a:txBody>
                  <a:tcPr>
                    <a:solidFill>
                      <a:schemeClr val="bg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dirty="0">
                          <a:solidFill>
                            <a:srgbClr val="000000"/>
                          </a:solidFill>
                          <a:effectLst/>
                          <a:latin typeface="Calibri" panose="020F0502020204030204" pitchFamily="34" charset="0"/>
                        </a:rPr>
                        <a:t>Harmful</a:t>
                      </a:r>
                    </a:p>
                  </a:txBody>
                  <a:tcPr>
                    <a:solidFill>
                      <a:schemeClr val="bg2">
                        <a:lumMod val="60000"/>
                        <a:lumOff val="40000"/>
                      </a:schemeClr>
                    </a:solidFill>
                  </a:tcPr>
                </a:tc>
                <a:extLst>
                  <a:ext uri="{0D108BD9-81ED-4DB2-BD59-A6C34878D82A}">
                    <a16:rowId xmlns:a16="http://schemas.microsoft.com/office/drawing/2014/main" val="629479860"/>
                  </a:ext>
                </a:extLst>
              </a:tr>
              <a:tr h="1767254">
                <a:tc>
                  <a:txBody>
                    <a:bodyPr/>
                    <a:lstStyle/>
                    <a:p>
                      <a:pPr algn="ctr"/>
                      <a:r>
                        <a:rPr lang="en-US" sz="1800" b="1" i="0" u="none" strike="noStrike" dirty="0">
                          <a:solidFill>
                            <a:srgbClr val="000000"/>
                          </a:solidFill>
                          <a:effectLst/>
                          <a:latin typeface="Calibri" panose="020F0502020204030204" pitchFamily="34" charset="0"/>
                        </a:rPr>
                        <a:t>Internal</a:t>
                      </a:r>
                      <a:endParaRPr lang="en-US" dirty="0"/>
                    </a:p>
                  </a:txBody>
                  <a:tcPr anchor="ctr">
                    <a:solidFill>
                      <a:schemeClr val="bg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sng" strike="noStrike" dirty="0">
                        <a:solidFill>
                          <a:srgbClr val="000000"/>
                        </a:solidFill>
                        <a:effectLst/>
                        <a:latin typeface="Calibri" panose="020F050202020403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sng" strike="noStrike" dirty="0">
                          <a:solidFill>
                            <a:srgbClr val="000000"/>
                          </a:solidFill>
                          <a:effectLst/>
                          <a:latin typeface="Calibri" panose="020F0502020204030204" pitchFamily="34" charset="0"/>
                        </a:rPr>
                        <a:t>Strength</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00000"/>
                          </a:solidFill>
                          <a:effectLst/>
                          <a:latin typeface="Calibri" panose="020F0502020204030204" pitchFamily="34" charset="0"/>
                        </a:rPr>
                        <a:t>Leading media channel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Strong Market Position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00000"/>
                          </a:solidFill>
                          <a:effectLst/>
                          <a:latin typeface="Calibri" panose="020F0502020204030204" pitchFamily="34" charset="0"/>
                        </a:rPr>
                        <a:t>Diversified interest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00000"/>
                          </a:solidFill>
                          <a:effectLst/>
                          <a:latin typeface="Calibri" panose="020F0502020204030204" pitchFamily="34" charset="0"/>
                        </a:rPr>
                        <a:t>Innovative Concept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00000"/>
                          </a:solidFill>
                          <a:effectLst/>
                          <a:latin typeface="Calibri" panose="020F0502020204030204" pitchFamily="34" charset="0"/>
                        </a:rPr>
                        <a:t>Strong business models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dirty="0">
                          <a:solidFill>
                            <a:srgbClr val="000000"/>
                          </a:solidFill>
                          <a:effectLst/>
                          <a:latin typeface="Calibri" panose="020F0502020204030204" pitchFamily="34" charset="0"/>
                        </a:rPr>
                        <a:t>Large Customer base and Geographical Outreach</a:t>
                      </a:r>
                    </a:p>
                  </a:txBody>
                  <a:tcPr>
                    <a:solidFill>
                      <a:schemeClr val="accent3">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sng" strike="noStrike" kern="1200" dirty="0">
                        <a:solidFill>
                          <a:srgbClr val="000000"/>
                        </a:solidFill>
                        <a:effectLst/>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sng" strike="noStrike" kern="1200" dirty="0">
                          <a:solidFill>
                            <a:srgbClr val="000000"/>
                          </a:solidFill>
                          <a:effectLst/>
                          <a:latin typeface="Calibri" panose="020F0502020204030204" pitchFamily="34" charset="0"/>
                          <a:ea typeface="+mn-ea"/>
                          <a:cs typeface="+mn-cs"/>
                        </a:rPr>
                        <a:t>Weakness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Lack of Financial and Technical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Long time required for attaining actual growth in sales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Contradictions over mergers &amp; acquisition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lack of expertise and understanding in operating in U.S theme and theme park in industry</a:t>
                      </a:r>
                    </a:p>
                    <a:p>
                      <a:endParaRPr lang="en-US" dirty="0"/>
                    </a:p>
                  </a:txBody>
                  <a:tcPr>
                    <a:solidFill>
                      <a:schemeClr val="accent4">
                        <a:lumMod val="20000"/>
                        <a:lumOff val="80000"/>
                      </a:schemeClr>
                    </a:solidFill>
                  </a:tcPr>
                </a:tc>
                <a:extLst>
                  <a:ext uri="{0D108BD9-81ED-4DB2-BD59-A6C34878D82A}">
                    <a16:rowId xmlns:a16="http://schemas.microsoft.com/office/drawing/2014/main" val="3556950338"/>
                  </a:ext>
                </a:extLst>
              </a:tr>
              <a:tr h="1758799">
                <a:tc>
                  <a:txBody>
                    <a:bodyPr/>
                    <a:lstStyle/>
                    <a:p>
                      <a:pPr algn="ctr"/>
                      <a:r>
                        <a:rPr lang="en-US" sz="1800" b="1" i="0" u="none" strike="noStrike" dirty="0">
                          <a:solidFill>
                            <a:srgbClr val="000000"/>
                          </a:solidFill>
                          <a:effectLst/>
                          <a:latin typeface="Calibri" panose="020F0502020204030204" pitchFamily="34" charset="0"/>
                        </a:rPr>
                        <a:t>External</a:t>
                      </a:r>
                      <a:endParaRPr lang="en-US" dirty="0"/>
                    </a:p>
                  </a:txBody>
                  <a:tcPr anchor="ctr">
                    <a:solidFill>
                      <a:schemeClr val="bg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sng" strike="noStrike" kern="1200" dirty="0">
                        <a:solidFill>
                          <a:srgbClr val="000000"/>
                        </a:solidFill>
                        <a:effectLst/>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sng" strike="noStrike" kern="1200" dirty="0">
                          <a:solidFill>
                            <a:srgbClr val="000000"/>
                          </a:solidFill>
                          <a:effectLst/>
                          <a:latin typeface="Calibri" panose="020F0502020204030204" pitchFamily="34" charset="0"/>
                          <a:ea typeface="+mn-ea"/>
                          <a:cs typeface="+mn-cs"/>
                        </a:rPr>
                        <a:t>Opportunities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Distinct growth and huge business potential to scale up in the global market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Alliance with Disney in India would give the company an edge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Expansion in different verticals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establishing an interactive digital platform for marketing as Increased in mobile phone usage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Increase demand of theme parks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High Internet penetration</a:t>
                      </a:r>
                    </a:p>
                  </a:txBody>
                  <a:tcPr>
                    <a:solidFill>
                      <a:schemeClr val="accent3">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b="1" i="0" u="sng" strike="noStrike" kern="1200" dirty="0">
                        <a:solidFill>
                          <a:srgbClr val="000000"/>
                        </a:solidFill>
                        <a:effectLst/>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sng" strike="noStrike" kern="1200" dirty="0">
                          <a:solidFill>
                            <a:srgbClr val="000000"/>
                          </a:solidFill>
                          <a:effectLst/>
                          <a:latin typeface="Calibri" panose="020F0502020204030204" pitchFamily="34" charset="0"/>
                          <a:ea typeface="+mn-ea"/>
                          <a:cs typeface="+mn-cs"/>
                        </a:rPr>
                        <a:t>Threats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Economic instability in potential countries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Risk of incremental cost by shifting of products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Failure of supply chain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i="0" u="none" strike="noStrike" kern="1200" dirty="0">
                          <a:solidFill>
                            <a:srgbClr val="000000"/>
                          </a:solidFill>
                          <a:effectLst/>
                          <a:latin typeface="Calibri" panose="020F0502020204030204" pitchFamily="34" charset="0"/>
                          <a:ea typeface="+mn-ea"/>
                          <a:cs typeface="+mn-cs"/>
                        </a:rPr>
                        <a:t>Intense domestic and international competition</a:t>
                      </a:r>
                    </a:p>
                  </a:txBody>
                  <a:tcPr>
                    <a:solidFill>
                      <a:schemeClr val="accent4">
                        <a:lumMod val="40000"/>
                        <a:lumOff val="60000"/>
                      </a:schemeClr>
                    </a:solidFill>
                  </a:tcPr>
                </a:tc>
                <a:extLst>
                  <a:ext uri="{0D108BD9-81ED-4DB2-BD59-A6C34878D82A}">
                    <a16:rowId xmlns:a16="http://schemas.microsoft.com/office/drawing/2014/main" val="3278186823"/>
                  </a:ext>
                </a:extLst>
              </a:tr>
            </a:tbl>
          </a:graphicData>
        </a:graphic>
      </p:graphicFrame>
    </p:spTree>
    <p:extLst>
      <p:ext uri="{BB962C8B-B14F-4D97-AF65-F5344CB8AC3E}">
        <p14:creationId xmlns:p14="http://schemas.microsoft.com/office/powerpoint/2010/main" val="2321141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28894-457C-4C76-A87A-C40E8ACF99A4}"/>
              </a:ext>
            </a:extLst>
          </p:cNvPr>
          <p:cNvSpPr>
            <a:spLocks noGrp="1"/>
          </p:cNvSpPr>
          <p:nvPr>
            <p:ph type="title"/>
          </p:nvPr>
        </p:nvSpPr>
        <p:spPr>
          <a:xfrm>
            <a:off x="357809" y="252046"/>
            <a:ext cx="11630024" cy="746760"/>
          </a:xfrm>
        </p:spPr>
        <p:txBody>
          <a:bodyPr/>
          <a:lstStyle/>
          <a:p>
            <a:r>
              <a:rPr kumimoji="0" lang="en-US" sz="2800" b="1" i="0" u="none" strike="noStrike" kern="0" cap="none" spc="0" normalizeH="0" baseline="0" noProof="0" dirty="0">
                <a:ln>
                  <a:noFill/>
                </a:ln>
                <a:solidFill>
                  <a:srgbClr val="FFFFFF"/>
                </a:solidFill>
                <a:effectLst/>
                <a:uLnTx/>
                <a:uFillTx/>
                <a:latin typeface="Calibri" panose="020F0502020204030204" pitchFamily="34" charset="0"/>
                <a:ea typeface="+mj-ea"/>
                <a:cs typeface="Calibri" panose="020F0502020204030204" pitchFamily="34" charset="0"/>
              </a:rPr>
              <a:t>Question 2: Identify the core competency of UTV. </a:t>
            </a:r>
            <a:r>
              <a:rPr kumimoji="0" lang="en-IN" sz="2800" b="1" i="0" u="none" strike="noStrike" kern="0" cap="none" spc="0" normalizeH="0" baseline="0" noProof="0" dirty="0">
                <a:ln>
                  <a:noFill/>
                </a:ln>
                <a:solidFill>
                  <a:srgbClr val="FFFFFF"/>
                </a:solidFill>
                <a:effectLst/>
                <a:uLnTx/>
                <a:uFillTx/>
                <a:latin typeface="Calibri" panose="020F0502020204030204" pitchFamily="34" charset="0"/>
                <a:ea typeface="+mj-ea"/>
                <a:cs typeface="Calibri" panose="020F0502020204030204" pitchFamily="34" charset="0"/>
              </a:rPr>
              <a:t>(~100 words)</a:t>
            </a:r>
            <a:endParaRPr lang="en-US" dirty="0"/>
          </a:p>
        </p:txBody>
      </p:sp>
      <p:sp>
        <p:nvSpPr>
          <p:cNvPr id="5" name="Content Placeholder 4">
            <a:extLst>
              <a:ext uri="{FF2B5EF4-FFF2-40B4-BE49-F238E27FC236}">
                <a16:creationId xmlns:a16="http://schemas.microsoft.com/office/drawing/2014/main" id="{D2ADC0EC-465A-473F-8F79-BBADF9D221C9}"/>
              </a:ext>
            </a:extLst>
          </p:cNvPr>
          <p:cNvSpPr>
            <a:spLocks noGrp="1"/>
          </p:cNvSpPr>
          <p:nvPr>
            <p:ph idx="1"/>
          </p:nvPr>
        </p:nvSpPr>
        <p:spPr>
          <a:xfrm>
            <a:off x="357809" y="1162972"/>
            <a:ext cx="10951854" cy="5551713"/>
          </a:xfrm>
        </p:spPr>
        <p:txBody>
          <a:bodyPr/>
          <a:lstStyle/>
          <a:p>
            <a:pPr marL="457200" lvl="1" indent="0">
              <a:buNone/>
            </a:pPr>
            <a:r>
              <a:rPr lang="en-US" sz="1800" b="1" dirty="0">
                <a:solidFill>
                  <a:schemeClr val="tx1"/>
                </a:solidFill>
                <a:latin typeface="Calibri" panose="020F0502020204030204" pitchFamily="34" charset="0"/>
                <a:cs typeface="Calibri" panose="020F0502020204030204" pitchFamily="34" charset="0"/>
              </a:rPr>
              <a:t>The Core competency of UTV are following:-</a:t>
            </a:r>
          </a:p>
          <a:p>
            <a:pPr marL="800100" lvl="1" indent="-342900">
              <a:buAutoNum type="arabicPeriod"/>
            </a:pPr>
            <a:r>
              <a:rPr lang="en-US" sz="1400" dirty="0">
                <a:solidFill>
                  <a:schemeClr val="tx1"/>
                </a:solidFill>
                <a:latin typeface="Calibri" panose="020F0502020204030204" pitchFamily="34" charset="0"/>
                <a:cs typeface="Calibri" panose="020F0502020204030204" pitchFamily="34" charset="0"/>
              </a:rPr>
              <a:t>UTV Transformed his competency to B2C model.</a:t>
            </a:r>
          </a:p>
          <a:p>
            <a:pPr marL="800100" lvl="1" indent="-342900">
              <a:buAutoNum type="arabicPeriod"/>
            </a:pPr>
            <a:r>
              <a:rPr lang="en-US" sz="1400" dirty="0">
                <a:solidFill>
                  <a:schemeClr val="tx1"/>
                </a:solidFill>
                <a:latin typeface="Calibri" panose="020F0502020204030204" pitchFamily="34" charset="0"/>
                <a:cs typeface="Calibri" panose="020F0502020204030204" pitchFamily="34" charset="0"/>
              </a:rPr>
              <a:t>Grants the company “the ability to create and retain intellectual property at the top end of the value chain &amp; the capability to disseminate content through a variety of media across geographies”.</a:t>
            </a:r>
          </a:p>
          <a:p>
            <a:pPr marL="800100" lvl="1" indent="-342900">
              <a:buAutoNum type="arabicPeriod"/>
            </a:pPr>
            <a:r>
              <a:rPr lang="en-US" sz="1400" dirty="0">
                <a:solidFill>
                  <a:schemeClr val="tx1"/>
                </a:solidFill>
                <a:latin typeface="Calibri" panose="020F0502020204030204" pitchFamily="34" charset="0"/>
                <a:cs typeface="Calibri" panose="020F0502020204030204" pitchFamily="34" charset="0"/>
              </a:rPr>
              <a:t>Best content creator for national and international shows.</a:t>
            </a:r>
          </a:p>
          <a:p>
            <a:pPr marL="800100" lvl="1" indent="-342900">
              <a:buFontTx/>
              <a:buAutoNum type="arabicPeriod"/>
            </a:pPr>
            <a:r>
              <a:rPr lang="en-US" sz="1400" dirty="0">
                <a:solidFill>
                  <a:schemeClr val="tx1"/>
                </a:solidFill>
                <a:latin typeface="Calibri" panose="020F0502020204030204" pitchFamily="34" charset="0"/>
                <a:cs typeface="Calibri" panose="020F0502020204030204" pitchFamily="34" charset="0"/>
              </a:rPr>
              <a:t>Scale up operations in existing vertical as well as to start new vertical</a:t>
            </a:r>
          </a:p>
          <a:p>
            <a:pPr marL="800100" lvl="1" indent="-342900">
              <a:buFontTx/>
              <a:buAutoNum type="arabicPeriod"/>
            </a:pPr>
            <a:r>
              <a:rPr lang="en-US" sz="1400" dirty="0">
                <a:solidFill>
                  <a:schemeClr val="tx1"/>
                </a:solidFill>
                <a:latin typeface="Calibri" panose="020F0502020204030204" pitchFamily="34" charset="0"/>
                <a:cs typeface="Calibri" panose="020F0502020204030204" pitchFamily="34" charset="0"/>
              </a:rPr>
              <a:t>It developed multi genre, multi lingual content creator for national and international shows that aired on 26 channels in 19 countries.</a:t>
            </a:r>
          </a:p>
          <a:p>
            <a:pPr marL="800100" lvl="1" indent="-342900">
              <a:buAutoNum type="arabicPeriod"/>
            </a:pPr>
            <a:r>
              <a:rPr lang="en-US" sz="1400" dirty="0">
                <a:solidFill>
                  <a:schemeClr val="tx1"/>
                </a:solidFill>
                <a:latin typeface="Calibri" panose="020F0502020204030204" pitchFamily="34" charset="0"/>
                <a:cs typeface="Calibri" panose="020F0502020204030204" pitchFamily="34" charset="0"/>
              </a:rPr>
              <a:t>Company has employees with the right expertise and skills</a:t>
            </a:r>
          </a:p>
          <a:p>
            <a:pPr marL="800100" lvl="1" indent="-342900">
              <a:buAutoNum type="arabicPeriod"/>
            </a:pPr>
            <a:r>
              <a:rPr lang="en-US" sz="1400" dirty="0">
                <a:solidFill>
                  <a:schemeClr val="tx1"/>
                </a:solidFill>
                <a:latin typeface="Calibri" panose="020F0502020204030204" pitchFamily="34" charset="0"/>
                <a:cs typeface="Calibri" panose="020F0502020204030204" pitchFamily="34" charset="0"/>
              </a:rPr>
              <a:t>Strong balance sheet with ROE 6.85%</a:t>
            </a:r>
          </a:p>
          <a:p>
            <a:pPr marL="800100" lvl="1" indent="-342900">
              <a:buAutoNum type="arabicPeriod"/>
            </a:pPr>
            <a:r>
              <a:rPr lang="en-US" sz="1400" dirty="0">
                <a:solidFill>
                  <a:schemeClr val="tx1"/>
                </a:solidFill>
                <a:latin typeface="Calibri" panose="020F0502020204030204" pitchFamily="34" charset="0"/>
                <a:cs typeface="Calibri" panose="020F0502020204030204" pitchFamily="34" charset="0"/>
              </a:rPr>
              <a:t>Integrated post production and special effects (SFX) facilities that give it an edge in this segment.</a:t>
            </a:r>
          </a:p>
          <a:p>
            <a:pPr marL="800100" lvl="1" indent="-342900">
              <a:buAutoNum type="arabicPeriod"/>
            </a:pPr>
            <a:endParaRPr lang="en-US" sz="1400" dirty="0">
              <a:solidFill>
                <a:schemeClr val="tx1"/>
              </a:solidFill>
              <a:latin typeface="Calibri" panose="020F0502020204030204" pitchFamily="34" charset="0"/>
              <a:cs typeface="Calibri" panose="020F0502020204030204" pitchFamily="34" charset="0"/>
            </a:endParaRPr>
          </a:p>
          <a:p>
            <a:pPr marL="800100" lvl="1" indent="-342900">
              <a:buAutoNum type="arabicPeriod"/>
            </a:pPr>
            <a:endParaRPr lang="en-US" sz="14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06065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28894-457C-4C76-A87A-C40E8ACF99A4}"/>
              </a:ext>
            </a:extLst>
          </p:cNvPr>
          <p:cNvSpPr>
            <a:spLocks noGrp="1"/>
          </p:cNvSpPr>
          <p:nvPr>
            <p:ph type="title"/>
          </p:nvPr>
        </p:nvSpPr>
        <p:spPr>
          <a:xfrm>
            <a:off x="145773" y="76200"/>
            <a:ext cx="11940209" cy="746760"/>
          </a:xfrm>
        </p:spPr>
        <p:txBody>
          <a:bodyPr/>
          <a:lstStyle/>
          <a:p>
            <a:r>
              <a:rPr kumimoji="0" lang="en-US" sz="2800" b="1" i="0" u="none" strike="noStrike" kern="0" cap="none" spc="0" normalizeH="0" baseline="0" noProof="0" dirty="0">
                <a:ln>
                  <a:noFill/>
                </a:ln>
                <a:solidFill>
                  <a:srgbClr val="FFFFFF"/>
                </a:solidFill>
                <a:effectLst/>
                <a:uLnTx/>
                <a:uFillTx/>
                <a:latin typeface="Calibri" panose="020F0502020204030204" pitchFamily="34" charset="0"/>
                <a:ea typeface="+mj-ea"/>
                <a:cs typeface="Calibri" panose="020F0502020204030204" pitchFamily="34" charset="0"/>
              </a:rPr>
              <a:t>Question 3: Explain how the core competency gave UTV a competitive advantage. (~100 words)</a:t>
            </a:r>
            <a:endParaRPr lang="en-US" sz="2800" dirty="0">
              <a:solidFill>
                <a:srgbClr val="FFFFFF"/>
              </a:solidFill>
              <a:latin typeface="Calibri" panose="020F0502020204030204" pitchFamily="34" charset="0"/>
              <a:cs typeface="Calibri" panose="020F0502020204030204" pitchFamily="34" charset="0"/>
            </a:endParaRPr>
          </a:p>
        </p:txBody>
      </p:sp>
      <p:sp>
        <p:nvSpPr>
          <p:cNvPr id="5" name="Content Placeholder 4">
            <a:extLst>
              <a:ext uri="{FF2B5EF4-FFF2-40B4-BE49-F238E27FC236}">
                <a16:creationId xmlns:a16="http://schemas.microsoft.com/office/drawing/2014/main" id="{D2ADC0EC-465A-473F-8F79-BBADF9D221C9}"/>
              </a:ext>
            </a:extLst>
          </p:cNvPr>
          <p:cNvSpPr>
            <a:spLocks noGrp="1"/>
          </p:cNvSpPr>
          <p:nvPr>
            <p:ph idx="1"/>
          </p:nvPr>
        </p:nvSpPr>
        <p:spPr>
          <a:xfrm>
            <a:off x="357809" y="1162972"/>
            <a:ext cx="10951854" cy="5551713"/>
          </a:xfrm>
        </p:spPr>
        <p:txBody>
          <a:bodyPr/>
          <a:lstStyle/>
          <a:p>
            <a:r>
              <a:rPr lang="en-US" sz="1800" b="1" dirty="0">
                <a:solidFill>
                  <a:schemeClr val="tx1"/>
                </a:solidFill>
                <a:latin typeface="Calibri" panose="020F0502020204030204" pitchFamily="34" charset="0"/>
                <a:cs typeface="Calibri" panose="020F0502020204030204" pitchFamily="34" charset="0"/>
              </a:rPr>
              <a:t>The below core competency gave UTV a competitive advantage:</a:t>
            </a:r>
          </a:p>
          <a:p>
            <a:pPr>
              <a:buAutoNum type="arabicPeriod"/>
            </a:pPr>
            <a:endParaRPr lang="en-US" sz="1400" dirty="0">
              <a:solidFill>
                <a:schemeClr val="tx1"/>
              </a:solidFill>
              <a:latin typeface="Calibri" panose="020F0502020204030204" pitchFamily="34" charset="0"/>
              <a:cs typeface="Calibri" panose="020F0502020204030204" pitchFamily="34" charset="0"/>
            </a:endParaRPr>
          </a:p>
          <a:p>
            <a:pPr>
              <a:buAutoNum type="arabicPeriod"/>
            </a:pPr>
            <a:r>
              <a:rPr lang="en-US" sz="1400" dirty="0">
                <a:solidFill>
                  <a:schemeClr val="tx1"/>
                </a:solidFill>
                <a:latin typeface="Calibri" panose="020F0502020204030204" pitchFamily="34" charset="0"/>
                <a:cs typeface="Calibri" panose="020F0502020204030204" pitchFamily="34" charset="0"/>
              </a:rPr>
              <a:t>UTV Transformed his competency to B2C model because it is highly scalable as compared to B2B.</a:t>
            </a:r>
          </a:p>
          <a:p>
            <a:pPr>
              <a:buAutoNum type="arabicPeriod"/>
            </a:pPr>
            <a:r>
              <a:rPr lang="en-US" sz="1400" dirty="0">
                <a:solidFill>
                  <a:schemeClr val="tx1"/>
                </a:solidFill>
                <a:latin typeface="Calibri" panose="020F0502020204030204" pitchFamily="34" charset="0"/>
                <a:cs typeface="Calibri" panose="020F0502020204030204" pitchFamily="34" charset="0"/>
              </a:rPr>
              <a:t>UTV are top end of the value chain in broadcasting and also operating in several verticals.</a:t>
            </a:r>
          </a:p>
          <a:p>
            <a:pPr>
              <a:buAutoNum type="arabicPeriod"/>
            </a:pPr>
            <a:r>
              <a:rPr lang="en-US" sz="1400" dirty="0">
                <a:solidFill>
                  <a:schemeClr val="tx1"/>
                </a:solidFill>
                <a:latin typeface="Calibri" panose="020F0502020204030204" pitchFamily="34" charset="0"/>
                <a:cs typeface="Calibri" panose="020F0502020204030204" pitchFamily="34" charset="0"/>
              </a:rPr>
              <a:t>Pioneer in providing innovative content like games/chat/fiction shows for domestic channels and gradually started developing for International Channels.</a:t>
            </a:r>
          </a:p>
          <a:p>
            <a:pPr>
              <a:buAutoNum type="arabicPeriod"/>
            </a:pPr>
            <a:r>
              <a:rPr lang="en-US" sz="1400" dirty="0">
                <a:solidFill>
                  <a:schemeClr val="tx1"/>
                </a:solidFill>
                <a:latin typeface="Calibri" panose="020F0502020204030204" pitchFamily="34" charset="0"/>
                <a:cs typeface="Calibri" panose="020F0502020204030204" pitchFamily="34" charset="0"/>
              </a:rPr>
              <a:t>Market leadership in Kid’s channel segment by making good quality shows and set up a global movie distribution network.</a:t>
            </a:r>
          </a:p>
          <a:p>
            <a:pPr>
              <a:buAutoNum type="arabicPeriod"/>
            </a:pPr>
            <a:r>
              <a:rPr lang="en-US" sz="1400" dirty="0">
                <a:solidFill>
                  <a:schemeClr val="tx1"/>
                </a:solidFill>
                <a:latin typeface="Calibri" panose="020F0502020204030204" pitchFamily="34" charset="0"/>
                <a:cs typeface="Calibri" panose="020F0502020204030204" pitchFamily="34" charset="0"/>
              </a:rPr>
              <a:t>It explores, innovate and provides access to a wide range of markets.</a:t>
            </a:r>
          </a:p>
          <a:p>
            <a:pPr>
              <a:buAutoNum type="arabicPeriod"/>
            </a:pPr>
            <a:r>
              <a:rPr lang="en-US" sz="1400" dirty="0">
                <a:solidFill>
                  <a:schemeClr val="tx1"/>
                </a:solidFill>
                <a:latin typeface="Calibri" panose="020F0502020204030204" pitchFamily="34" charset="0"/>
                <a:cs typeface="Calibri" panose="020F0502020204030204" pitchFamily="34" charset="0"/>
              </a:rPr>
              <a:t>Believed in brand value and quality delivery.</a:t>
            </a:r>
          </a:p>
          <a:p>
            <a:pPr>
              <a:buAutoNum type="arabicPeriod"/>
            </a:pPr>
            <a:r>
              <a:rPr lang="en-US" sz="1400" dirty="0">
                <a:solidFill>
                  <a:srgbClr val="000000"/>
                </a:solidFill>
                <a:latin typeface="Calibri" panose="020F0502020204030204" pitchFamily="34" charset="0"/>
              </a:rPr>
              <a:t>Large Customer base and Geographical </a:t>
            </a:r>
            <a:r>
              <a:rPr lang="en-US" sz="1400">
                <a:solidFill>
                  <a:srgbClr val="000000"/>
                </a:solidFill>
                <a:latin typeface="Calibri" panose="020F0502020204030204" pitchFamily="34" charset="0"/>
              </a:rPr>
              <a:t>Outreach.</a:t>
            </a:r>
          </a:p>
          <a:p>
            <a:pPr>
              <a:buAutoNum type="arabicPeriod"/>
            </a:pPr>
            <a:r>
              <a:rPr lang="en-US" sz="1400">
                <a:solidFill>
                  <a:srgbClr val="000000"/>
                </a:solidFill>
                <a:latin typeface="Calibri" panose="020F0502020204030204" pitchFamily="34" charset="0"/>
              </a:rPr>
              <a:t>Have </a:t>
            </a:r>
            <a:r>
              <a:rPr lang="en-US" sz="1400" dirty="0">
                <a:solidFill>
                  <a:srgbClr val="000000"/>
                </a:solidFill>
                <a:latin typeface="Calibri" panose="020F0502020204030204" pitchFamily="34" charset="0"/>
              </a:rPr>
              <a:t>setup own studio where the production always reading the scripts to identify those that were creativity stimulating, commercially viable and  having the potential to connect with the target audience.</a:t>
            </a:r>
          </a:p>
          <a:p>
            <a:pPr marL="0" indent="0">
              <a:buNone/>
            </a:pPr>
            <a:endParaRPr lang="en-US" sz="1400" dirty="0">
              <a:solidFill>
                <a:schemeClr val="tx1"/>
              </a:solidFill>
              <a:latin typeface="Calibri" panose="020F0502020204030204" pitchFamily="34" charset="0"/>
              <a:cs typeface="Calibri" panose="020F0502020204030204" pitchFamily="34" charset="0"/>
            </a:endParaRPr>
          </a:p>
          <a:p>
            <a:pPr marL="0" indent="0">
              <a:buNone/>
            </a:pPr>
            <a:endParaRPr lang="en-US" sz="1400" dirty="0">
              <a:solidFill>
                <a:schemeClr val="tx1"/>
              </a:solidFill>
              <a:latin typeface="Calibri" panose="020F0502020204030204" pitchFamily="34" charset="0"/>
              <a:cs typeface="Calibri" panose="020F0502020204030204" pitchFamily="34" charset="0"/>
            </a:endParaRPr>
          </a:p>
          <a:p>
            <a:pPr>
              <a:buAutoNum type="arabicPeriod"/>
            </a:pPr>
            <a:endParaRPr lang="en-US" sz="1400" dirty="0">
              <a:solidFill>
                <a:schemeClr val="tx1"/>
              </a:solidFill>
              <a:latin typeface="Calibri" panose="020F0502020204030204" pitchFamily="34" charset="0"/>
              <a:cs typeface="Calibri" panose="020F0502020204030204" pitchFamily="34" charset="0"/>
            </a:endParaRPr>
          </a:p>
          <a:p>
            <a:pPr>
              <a:buAutoNum type="arabicPeriod"/>
            </a:pPr>
            <a:endParaRPr lang="en-US" sz="1400" dirty="0">
              <a:solidFill>
                <a:schemeClr val="tx1"/>
              </a:solidFill>
              <a:latin typeface="Calibri" panose="020F0502020204030204" pitchFamily="34" charset="0"/>
              <a:cs typeface="Calibri" panose="020F0502020204030204" pitchFamily="34" charset="0"/>
            </a:endParaRPr>
          </a:p>
          <a:p>
            <a:pPr>
              <a:buAutoNum type="arabicPeriod"/>
            </a:pPr>
            <a:endParaRPr lang="en-US" sz="1400" dirty="0">
              <a:solidFill>
                <a:schemeClr val="tx1"/>
              </a:solidFill>
              <a:latin typeface="Calibri" panose="020F0502020204030204" pitchFamily="34" charset="0"/>
              <a:cs typeface="Calibri" panose="020F0502020204030204" pitchFamily="34" charset="0"/>
            </a:endParaRPr>
          </a:p>
          <a:p>
            <a:pPr>
              <a:buAutoNum type="arabicPeriod"/>
            </a:pPr>
            <a:endParaRPr lang="en-US" sz="1400" dirty="0">
              <a:solidFill>
                <a:schemeClr val="tx1"/>
              </a:solidFill>
              <a:latin typeface="Calibri" panose="020F0502020204030204" pitchFamily="34" charset="0"/>
              <a:cs typeface="Calibri" panose="020F0502020204030204" pitchFamily="34" charset="0"/>
            </a:endParaRPr>
          </a:p>
          <a:p>
            <a:endParaRPr lang="en-US" sz="1400" dirty="0">
              <a:solidFill>
                <a:schemeClr val="tx1"/>
              </a:solidFill>
            </a:endParaRPr>
          </a:p>
        </p:txBody>
      </p:sp>
    </p:spTree>
    <p:extLst>
      <p:ext uri="{BB962C8B-B14F-4D97-AF65-F5344CB8AC3E}">
        <p14:creationId xmlns:p14="http://schemas.microsoft.com/office/powerpoint/2010/main" val="3552074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6581439"/>
      </p:ext>
    </p:extLst>
  </p:cSld>
  <p:clrMapOvr>
    <a:masterClrMapping/>
  </p:clrMapOvr>
</p:sld>
</file>

<file path=ppt/theme/theme1.xml><?xml version="1.0" encoding="utf-8"?>
<a:theme xmlns:a="http://schemas.openxmlformats.org/drawingml/2006/main" name="Default Design">
  <a:themeElements>
    <a:clrScheme name="IIMK">
      <a:dk1>
        <a:srgbClr val="000000"/>
      </a:dk1>
      <a:lt1>
        <a:srgbClr val="FFFFFF"/>
      </a:lt1>
      <a:dk2>
        <a:srgbClr val="000000"/>
      </a:dk2>
      <a:lt2>
        <a:srgbClr val="808080"/>
      </a:lt2>
      <a:accent1>
        <a:srgbClr val="005495"/>
      </a:accent1>
      <a:accent2>
        <a:srgbClr val="4C86B8"/>
      </a:accent2>
      <a:accent3>
        <a:srgbClr val="5B926B"/>
      </a:accent3>
      <a:accent4>
        <a:srgbClr val="C3161C"/>
      </a:accent4>
      <a:accent5>
        <a:srgbClr val="898989"/>
      </a:accent5>
      <a:accent6>
        <a:srgbClr val="FFFFFF"/>
      </a:accent6>
      <a:hlink>
        <a:srgbClr val="0070C0"/>
      </a:hlink>
      <a:folHlink>
        <a:srgbClr val="80008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542</TotalTime>
  <Words>893</Words>
  <Application>Microsoft Office PowerPoint</Application>
  <PresentationFormat>Widescreen</PresentationFormat>
  <Paragraphs>88</Paragraphs>
  <Slides>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Times New Roman</vt:lpstr>
      <vt:lpstr>Default Design</vt:lpstr>
      <vt:lpstr>PowerPoint Presentation</vt:lpstr>
      <vt:lpstr>Question 1: Implement the SWOT analysis for UTV in the UTV and Disney case study. (~500 words)</vt:lpstr>
      <vt:lpstr>Question 1: Implement the SWOT analysis for UTV in the UTV and Disney case study. (Continued) (~500 words)</vt:lpstr>
      <vt:lpstr>Question 2: Identify the core competency of UTV. (~100 words)</vt:lpstr>
      <vt:lpstr>Question 3: Explain how the core competency gave UTV a competitive advantage. (~100 words)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Ashpreet Kohli</dc:creator>
  <cp:lastModifiedBy>Mayank Mayank</cp:lastModifiedBy>
  <cp:revision>31</cp:revision>
  <dcterms:created xsi:type="dcterms:W3CDTF">2021-03-26T09:57:51Z</dcterms:created>
  <dcterms:modified xsi:type="dcterms:W3CDTF">2024-03-02T18:58:52Z</dcterms:modified>
</cp:coreProperties>
</file>

<file path=docProps/thumbnail.jpeg>
</file>